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6"/>
  </p:handoutMasterIdLst>
  <p:sldIdLst>
    <p:sldId id="392" r:id="rId3"/>
    <p:sldId id="257" r:id="rId5"/>
    <p:sldId id="428" r:id="rId6"/>
    <p:sldId id="429" r:id="rId7"/>
    <p:sldId id="430" r:id="rId8"/>
    <p:sldId id="431" r:id="rId9"/>
    <p:sldId id="432" r:id="rId10"/>
    <p:sldId id="433" r:id="rId11"/>
    <p:sldId id="258" r:id="rId12"/>
    <p:sldId id="313" r:id="rId13"/>
    <p:sldId id="356" r:id="rId14"/>
    <p:sldId id="357" r:id="rId15"/>
    <p:sldId id="358" r:id="rId16"/>
    <p:sldId id="359" r:id="rId17"/>
    <p:sldId id="348" r:id="rId18"/>
    <p:sldId id="349" r:id="rId19"/>
    <p:sldId id="360" r:id="rId20"/>
    <p:sldId id="361" r:id="rId21"/>
    <p:sldId id="362" r:id="rId22"/>
    <p:sldId id="368" r:id="rId23"/>
    <p:sldId id="369" r:id="rId24"/>
    <p:sldId id="370" r:id="rId25"/>
    <p:sldId id="363" r:id="rId26"/>
    <p:sldId id="364" r:id="rId27"/>
    <p:sldId id="365" r:id="rId28"/>
    <p:sldId id="350" r:id="rId29"/>
    <p:sldId id="351" r:id="rId30"/>
    <p:sldId id="376" r:id="rId31"/>
    <p:sldId id="377" r:id="rId32"/>
    <p:sldId id="371" r:id="rId33"/>
    <p:sldId id="352" r:id="rId34"/>
    <p:sldId id="353" r:id="rId35"/>
    <p:sldId id="378" r:id="rId36"/>
    <p:sldId id="379" r:id="rId37"/>
    <p:sldId id="354" r:id="rId38"/>
    <p:sldId id="355" r:id="rId39"/>
    <p:sldId id="380" r:id="rId40"/>
    <p:sldId id="381" r:id="rId41"/>
    <p:sldId id="382" r:id="rId42"/>
    <p:sldId id="383" r:id="rId43"/>
    <p:sldId id="384" r:id="rId44"/>
    <p:sldId id="504"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B5E17"/>
    <a:srgbClr val="CD0014"/>
    <a:srgbClr val="C00000"/>
    <a:srgbClr val="F3FAFF"/>
    <a:srgbClr val="E7F5FF"/>
    <a:srgbClr val="E1F2FF"/>
    <a:srgbClr val="FB5F18"/>
    <a:srgbClr val="D00017"/>
    <a:srgbClr val="E11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snapToGrid="0" showGuides="1">
      <p:cViewPr varScale="1">
        <p:scale>
          <a:sx n="90" d="100"/>
          <a:sy n="90" d="100"/>
        </p:scale>
        <p:origin x="852" y="6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64.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3C721-8FA0-4D05-8728-0EA4C9E84B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D056B-54EB-4D99-8AD9-24F69DFDFAE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941B0-41C7-4D9E-A83D-AFE39BA8608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941B0-41C7-4D9E-A83D-AFE39BA8608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941B0-41C7-4D9E-A83D-AFE39BA8608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6941B0-41C7-4D9E-A83D-AFE39BA8608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2D056B-54EB-4D99-8AD9-24F69DFDFA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D99B11-B874-445A-A2FC-2E519457ED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46F98A0-0ABE-4466-92FE-789416E8A4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C9222A-E6B1-4BF3-8081-4AD58C3D3EB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98A0-0ABE-4466-92FE-789416E8A40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9222A-E6B1-4BF3-8081-4AD58C3D3EB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5" Type="http://schemas.openxmlformats.org/officeDocument/2006/relationships/notesSlide" Target="../notesSlides/notesSlide10.xml"/><Relationship Id="rId14" Type="http://schemas.openxmlformats.org/officeDocument/2006/relationships/slideLayout" Target="../slideLayouts/slideLayout12.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6" Type="http://schemas.openxmlformats.org/officeDocument/2006/relationships/notesSlide" Target="../notesSlides/notesSlide13.xml"/><Relationship Id="rId15" Type="http://schemas.openxmlformats.org/officeDocument/2006/relationships/slideLayout" Target="../slideLayouts/slideLayout12.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15.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6.png"/><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0" Type="http://schemas.openxmlformats.org/officeDocument/2006/relationships/notesSlide" Target="../notesSlides/notesSlide16.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2.xml"/><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slide" Target="slide9.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slide" Target="slide2.xml"/><Relationship Id="rId4" Type="http://schemas.openxmlformats.org/officeDocument/2006/relationships/image" Target="../media/image7.png"/><Relationship Id="rId3" Type="http://schemas.openxmlformats.org/officeDocument/2006/relationships/image" Target="../media/image6.png"/><Relationship Id="rId22" Type="http://schemas.openxmlformats.org/officeDocument/2006/relationships/notesSlide" Target="../notesSlides/notesSlide2.xml"/><Relationship Id="rId21" Type="http://schemas.openxmlformats.org/officeDocument/2006/relationships/slideLayout" Target="../slideLayouts/slideLayout7.xml"/><Relationship Id="rId20" Type="http://schemas.openxmlformats.org/officeDocument/2006/relationships/tags" Target="../tags/tag12.xml"/><Relationship Id="rId2" Type="http://schemas.openxmlformats.org/officeDocument/2006/relationships/image" Target="../media/image5.png"/><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tags" Target="../tags/tag9.xml"/><Relationship Id="rId16" Type="http://schemas.openxmlformats.org/officeDocument/2006/relationships/tags" Target="../tags/tag8.xml"/><Relationship Id="rId15" Type="http://schemas.openxmlformats.org/officeDocument/2006/relationships/tags" Target="../tags/tag7.xml"/><Relationship Id="rId14" Type="http://schemas.openxmlformats.org/officeDocument/2006/relationships/tags" Target="../tags/tag6.xml"/><Relationship Id="rId13" Type="http://schemas.openxmlformats.org/officeDocument/2006/relationships/tags" Target="../tags/tag5.xml"/><Relationship Id="rId12" Type="http://schemas.openxmlformats.org/officeDocument/2006/relationships/slide" Target="slide11.xml"/><Relationship Id="rId11" Type="http://schemas.openxmlformats.org/officeDocument/2006/relationships/tags" Target="../tags/tag4.xml"/><Relationship Id="rId10" Type="http://schemas.openxmlformats.org/officeDocument/2006/relationships/slide" Target="slide10.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2" Type="http://schemas.openxmlformats.org/officeDocument/2006/relationships/notesSlide" Target="../notesSlides/notesSlide29.xml"/><Relationship Id="rId11" Type="http://schemas.openxmlformats.org/officeDocument/2006/relationships/slideLayout" Target="../slideLayouts/slideLayout12.xml"/><Relationship Id="rId10" Type="http://schemas.openxmlformats.org/officeDocument/2006/relationships/tags" Target="../tags/tag55.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2.xml"/><Relationship Id="rId3" Type="http://schemas.openxmlformats.org/officeDocument/2006/relationships/image" Target="../media/image24.png"/><Relationship Id="rId2" Type="http://schemas.openxmlformats.org/officeDocument/2006/relationships/tags" Target="../tags/tag56.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1.png"/></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2.xml"/><Relationship Id="rId3" Type="http://schemas.openxmlformats.org/officeDocument/2006/relationships/tags" Target="../tags/tag57.xml"/><Relationship Id="rId2" Type="http://schemas.openxmlformats.org/officeDocument/2006/relationships/image" Target="../media/image27.png"/><Relationship Id="rId1"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39.xml"/><Relationship Id="rId8" Type="http://schemas.openxmlformats.org/officeDocument/2006/relationships/slideLayout" Target="../slideLayouts/slideLayout12.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2.xml"/><Relationship Id="rId2" Type="http://schemas.openxmlformats.org/officeDocument/2006/relationships/image" Target="../media/image28.png"/><Relationship Id="rId1" Type="http://schemas.openxmlformats.org/officeDocument/2006/relationships/image" Target="../media/image11.png"/></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0" Type="http://schemas.openxmlformats.org/officeDocument/2006/relationships/notesSlide" Target="../notesSlides/notesSlide4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蓝色背景"/>
          <p:cNvPicPr>
            <a:picLocks noChangeAspect="1"/>
          </p:cNvPicPr>
          <p:nvPr/>
        </p:nvPicPr>
        <p:blipFill>
          <a:blip r:embed="rId1"/>
          <a:stretch>
            <a:fillRect/>
          </a:stretch>
        </p:blipFill>
        <p:spPr>
          <a:xfrm>
            <a:off x="-34925" y="-3175"/>
            <a:ext cx="12226925" cy="6873875"/>
          </a:xfrm>
          <a:prstGeom prst="rect">
            <a:avLst/>
          </a:prstGeom>
        </p:spPr>
      </p:pic>
      <p:pic>
        <p:nvPicPr>
          <p:cNvPr id="9" name="5caaba5e41e4a">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09602" y="6064347"/>
            <a:ext cx="609600" cy="609600"/>
          </a:xfrm>
          <a:prstGeom prst="rect">
            <a:avLst/>
          </a:prstGeom>
        </p:spPr>
      </p:pic>
      <p:sp>
        <p:nvSpPr>
          <p:cNvPr id="2" name="文本框 1" descr="7b0a2020202022776f7264617274223a20227b5c2269645c223a32353030323136382c5c227469645c223a5c225c227d220a7d0a"/>
          <p:cNvSpPr txBox="1"/>
          <p:nvPr/>
        </p:nvSpPr>
        <p:spPr>
          <a:xfrm>
            <a:off x="353060" y="2024380"/>
            <a:ext cx="11449050" cy="1445260"/>
          </a:xfrm>
          <a:prstGeom prst="rect">
            <a:avLst/>
          </a:prstGeom>
          <a:noFill/>
          <a:ln w="19050">
            <a:noFill/>
          </a:ln>
        </p:spPr>
        <p:txBody>
          <a:bodyPr wrap="square" rtlCol="0">
            <a:spAutoFit/>
          </a:bodyPr>
          <a:lstStyle/>
          <a:p>
            <a:pPr algn="ctr"/>
            <a:r>
              <a:rPr lang="en-US" altLang="zh-CN" sz="8800" dirty="0">
                <a:ln w="53975" cap="sq">
                  <a:noFill/>
                  <a:miter lim="800000"/>
                </a:ln>
                <a:gradFill>
                  <a:gsLst>
                    <a:gs pos="10000">
                      <a:srgbClr val="FB5E17"/>
                    </a:gs>
                    <a:gs pos="82000">
                      <a:srgbClr val="CD0014"/>
                    </a:gs>
                  </a:gsLst>
                  <a:lin ang="5400000" scaled="0"/>
                </a:gradFill>
                <a:latin typeface="汉仪力量黑简" panose="00020600040101010101" charset="-122"/>
                <a:ea typeface="汉仪力量黑简" panose="00020600040101010101" charset="-122"/>
                <a:cs typeface="汉仪力量黑简" panose="00020600040101010101" charset="-122"/>
              </a:rPr>
              <a:t>2026</a:t>
            </a:r>
            <a:r>
              <a:rPr lang="zh-CN" altLang="en-US" sz="8800" dirty="0">
                <a:ln w="53975" cap="sq">
                  <a:noFill/>
                  <a:miter lim="800000"/>
                </a:ln>
                <a:gradFill>
                  <a:gsLst>
                    <a:gs pos="10000">
                      <a:srgbClr val="FB5E17"/>
                    </a:gs>
                    <a:gs pos="82000">
                      <a:srgbClr val="CD0014"/>
                    </a:gs>
                  </a:gsLst>
                  <a:lin ang="5400000" scaled="0"/>
                </a:gradFill>
                <a:latin typeface="汉仪力量黑简" panose="00020600040101010101" charset="-122"/>
                <a:ea typeface="汉仪力量黑简" panose="00020600040101010101" charset="-122"/>
                <a:cs typeface="汉仪力量黑简" panose="00020600040101010101" charset="-122"/>
              </a:rPr>
              <a:t>年全国</a:t>
            </a:r>
            <a:r>
              <a:rPr lang="zh-CN" altLang="en-US" sz="8000" dirty="0">
                <a:ln w="53975" cap="sq">
                  <a:noFill/>
                  <a:miter lim="800000"/>
                </a:ln>
                <a:gradFill>
                  <a:gsLst>
                    <a:gs pos="10000">
                      <a:srgbClr val="FB5E17"/>
                    </a:gs>
                    <a:gs pos="82000">
                      <a:srgbClr val="CD0014"/>
                    </a:gs>
                  </a:gsLst>
                  <a:lin ang="5400000" scaled="0"/>
                </a:gradFill>
                <a:latin typeface="汉仪力量黑简" panose="00020600040101010101" charset="-122"/>
                <a:ea typeface="汉仪力量黑简" panose="00020600040101010101" charset="-122"/>
                <a:cs typeface="汉仪力量黑简" panose="00020600040101010101" charset="-122"/>
              </a:rPr>
              <a:t>安全生产</a:t>
            </a:r>
            <a:r>
              <a:rPr lang="zh-CN" altLang="en-US" sz="8800" dirty="0">
                <a:ln w="53975" cap="sq">
                  <a:noFill/>
                  <a:miter lim="800000"/>
                </a:ln>
                <a:gradFill>
                  <a:gsLst>
                    <a:gs pos="10000">
                      <a:srgbClr val="FB5E17"/>
                    </a:gs>
                    <a:gs pos="82000">
                      <a:srgbClr val="CD0014"/>
                    </a:gs>
                  </a:gsLst>
                  <a:lin ang="5400000" scaled="0"/>
                </a:gradFill>
                <a:latin typeface="汉仪力量黑简" panose="00020600040101010101" charset="-122"/>
                <a:ea typeface="汉仪力量黑简" panose="00020600040101010101" charset="-122"/>
                <a:cs typeface="汉仪力量黑简" panose="00020600040101010101" charset="-122"/>
              </a:rPr>
              <a:t>月</a:t>
            </a:r>
            <a:endParaRPr lang="zh-CN" altLang="en-US" sz="8800" dirty="0">
              <a:ln w="53975" cap="sq">
                <a:noFill/>
                <a:miter lim="800000"/>
              </a:ln>
              <a:gradFill>
                <a:gsLst>
                  <a:gs pos="10000">
                    <a:srgbClr val="FB5E17"/>
                  </a:gs>
                  <a:gs pos="82000">
                    <a:srgbClr val="CD0014"/>
                  </a:gs>
                </a:gsLst>
                <a:lin ang="5400000" scaled="0"/>
              </a:gradFill>
              <a:latin typeface="汉仪力量黑简" panose="00020600040101010101" charset="-122"/>
              <a:ea typeface="汉仪力量黑简" panose="00020600040101010101" charset="-122"/>
              <a:cs typeface="汉仪力量黑简" panose="00020600040101010101" charset="-122"/>
            </a:endParaRPr>
          </a:p>
        </p:txBody>
      </p:sp>
      <p:pic>
        <p:nvPicPr>
          <p:cNvPr id="7" name="图片 6" descr="红旗11"/>
          <p:cNvPicPr>
            <a:picLocks noChangeAspect="1"/>
          </p:cNvPicPr>
          <p:nvPr/>
        </p:nvPicPr>
        <p:blipFill>
          <a:blip r:embed="rId5"/>
          <a:stretch>
            <a:fillRect/>
          </a:stretch>
        </p:blipFill>
        <p:spPr>
          <a:xfrm>
            <a:off x="-34290" y="0"/>
            <a:ext cx="4460240" cy="1551305"/>
          </a:xfrm>
          <a:prstGeom prst="rect">
            <a:avLst/>
          </a:prstGeom>
        </p:spPr>
      </p:pic>
      <p:grpSp>
        <p:nvGrpSpPr>
          <p:cNvPr id="15" name="组合 14"/>
          <p:cNvGrpSpPr/>
          <p:nvPr/>
        </p:nvGrpSpPr>
        <p:grpSpPr>
          <a:xfrm>
            <a:off x="2371096" y="3474085"/>
            <a:ext cx="7413322" cy="533139"/>
            <a:chOff x="3119" y="5961"/>
            <a:chExt cx="11675" cy="840"/>
          </a:xfrm>
        </p:grpSpPr>
        <p:grpSp>
          <p:nvGrpSpPr>
            <p:cNvPr id="13" name="组合 12"/>
            <p:cNvGrpSpPr/>
            <p:nvPr/>
          </p:nvGrpSpPr>
          <p:grpSpPr>
            <a:xfrm>
              <a:off x="3334" y="5961"/>
              <a:ext cx="11196" cy="840"/>
              <a:chOff x="2944" y="5826"/>
              <a:chExt cx="13179" cy="1425"/>
            </a:xfrm>
          </p:grpSpPr>
          <p:sp>
            <p:nvSpPr>
              <p:cNvPr id="10" name="矩形 9"/>
              <p:cNvSpPr/>
              <p:nvPr/>
            </p:nvSpPr>
            <p:spPr>
              <a:xfrm>
                <a:off x="3758" y="5826"/>
                <a:ext cx="10769" cy="1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944" y="5826"/>
                <a:ext cx="2959" cy="14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nvSpPr>
            <p:spPr>
              <a:xfrm flipH="1">
                <a:off x="13164" y="5826"/>
                <a:ext cx="2959" cy="142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3119" y="6017"/>
              <a:ext cx="11675" cy="727"/>
            </a:xfrm>
            <a:prstGeom prst="rect">
              <a:avLst/>
            </a:prstGeom>
            <a:noFill/>
          </p:spPr>
          <p:txBody>
            <a:bodyPr wrap="square" rtlCol="0">
              <a:spAutoFit/>
            </a:bodyPr>
            <a:lstStyle/>
            <a:p>
              <a:pPr algn="ctr"/>
              <a:r>
                <a:rPr lang="zh-CN" altLang="en-US" sz="2400" b="1" dirty="0">
                  <a:solidFill>
                    <a:schemeClr val="bg1"/>
                  </a:solidFill>
                  <a:sym typeface="+mn-ea"/>
                </a:rPr>
                <a:t>人人讲安全、个个会应急     排查整治风险隐患</a:t>
              </a:r>
              <a:endParaRPr lang="en-US" altLang="zh-CN"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pic>
        <p:nvPicPr>
          <p:cNvPr id="20" name="图片 19" descr="红色建筑剪影3481"/>
          <p:cNvPicPr>
            <a:picLocks noChangeAspect="1"/>
          </p:cNvPicPr>
          <p:nvPr/>
        </p:nvPicPr>
        <p:blipFill>
          <a:blip r:embed="rId6"/>
          <a:srcRect t="33594" b="23167"/>
          <a:stretch>
            <a:fillRect/>
          </a:stretch>
        </p:blipFill>
        <p:spPr>
          <a:xfrm>
            <a:off x="1509395" y="4885690"/>
            <a:ext cx="5480050" cy="1692275"/>
          </a:xfrm>
          <a:prstGeom prst="rect">
            <a:avLst/>
          </a:prstGeom>
        </p:spPr>
      </p:pic>
      <p:pic>
        <p:nvPicPr>
          <p:cNvPr id="21" name="图片 20" descr="底部飘带光泽"/>
          <p:cNvPicPr>
            <a:picLocks noChangeAspect="1"/>
          </p:cNvPicPr>
          <p:nvPr/>
        </p:nvPicPr>
        <p:blipFill>
          <a:blip r:embed="rId7"/>
          <a:stretch>
            <a:fillRect/>
          </a:stretch>
        </p:blipFill>
        <p:spPr>
          <a:xfrm>
            <a:off x="-34925" y="5775325"/>
            <a:ext cx="12227560" cy="1095375"/>
          </a:xfrm>
          <a:prstGeom prst="rect">
            <a:avLst/>
          </a:prstGeom>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750" fill="hold"/>
                                        <p:tgtEl>
                                          <p:spTgt spid="19"/>
                                        </p:tgtEl>
                                        <p:attrNameLst>
                                          <p:attrName>ppt_w</p:attrName>
                                        </p:attrNameLst>
                                      </p:cBhvr>
                                      <p:tavLst>
                                        <p:tav tm="0">
                                          <p:val>
                                            <p:fltVal val="0"/>
                                          </p:val>
                                        </p:tav>
                                        <p:tav tm="100000">
                                          <p:val>
                                            <p:strVal val="#ppt_w"/>
                                          </p:val>
                                        </p:tav>
                                      </p:tavLst>
                                    </p:anim>
                                    <p:anim calcmode="lin" valueType="num">
                                      <p:cBhvr>
                                        <p:cTn id="11" dur="750" fill="hold"/>
                                        <p:tgtEl>
                                          <p:spTgt spid="19"/>
                                        </p:tgtEl>
                                        <p:attrNameLst>
                                          <p:attrName>ppt_h</p:attrName>
                                        </p:attrNameLst>
                                      </p:cBhvr>
                                      <p:tavLst>
                                        <p:tav tm="0">
                                          <p:val>
                                            <p:fltVal val="0"/>
                                          </p:val>
                                        </p:tav>
                                        <p:tav tm="100000">
                                          <p:val>
                                            <p:strVal val="#ppt_h"/>
                                          </p:val>
                                        </p:tav>
                                      </p:tavLst>
                                    </p:anim>
                                    <p:animEffect transition="in" filter="fade">
                                      <p:cBhvr>
                                        <p:cTn id="12" dur="750"/>
                                        <p:tgtEl>
                                          <p:spTgt spid="19"/>
                                        </p:tgtEl>
                                      </p:cBhvr>
                                    </p:animEffect>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19"/>
                                        </p:tgtEl>
                                      </p:cBhvr>
                                    </p:animEffect>
                                    <p:animScale>
                                      <p:cBhvr>
                                        <p:cTn id="1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关于安全基本概述</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32" name="文本框 31"/>
          <p:cNvSpPr txBox="1"/>
          <p:nvPr/>
        </p:nvSpPr>
        <p:spPr>
          <a:xfrm>
            <a:off x="1017958" y="1843187"/>
            <a:ext cx="6279077" cy="680699"/>
          </a:xfrm>
          <a:prstGeom prst="rect">
            <a:avLst/>
          </a:prstGeom>
          <a:noFill/>
        </p:spPr>
        <p:txBody>
          <a:bodyPr wrap="square" rtlCol="0">
            <a:spAutoFit/>
          </a:bodyPr>
          <a:lstStyle/>
          <a:p>
            <a:pPr defTabSz="914400">
              <a:lnSpc>
                <a:spcPct val="150000"/>
              </a:lnSpc>
            </a:pPr>
            <a:r>
              <a:rPr lang="zh-CN" altLang="en-US" sz="2800" dirty="0">
                <a:solidFill>
                  <a:srgbClr val="C00000"/>
                </a:solidFill>
                <a:latin typeface="方正粗黑宋简体" panose="02000000000000000000" pitchFamily="2" charset="-122"/>
                <a:ea typeface="方正粗黑宋简体" panose="02000000000000000000" pitchFamily="2" charset="-122"/>
              </a:rPr>
              <a:t>什么是安全？</a:t>
            </a:r>
            <a:endParaRPr lang="zh-CN" altLang="en-US" sz="2800" dirty="0">
              <a:solidFill>
                <a:srgbClr val="C00000"/>
              </a:solidFill>
              <a:latin typeface="方正粗黑宋简体" panose="02000000000000000000" pitchFamily="2" charset="-122"/>
              <a:ea typeface="方正粗黑宋简体" panose="02000000000000000000" pitchFamily="2" charset="-122"/>
            </a:endParaRPr>
          </a:p>
        </p:txBody>
      </p:sp>
      <p:sp>
        <p:nvSpPr>
          <p:cNvPr id="33" name="文本框 32"/>
          <p:cNvSpPr txBox="1"/>
          <p:nvPr/>
        </p:nvSpPr>
        <p:spPr>
          <a:xfrm>
            <a:off x="1017958" y="2781081"/>
            <a:ext cx="6433720" cy="2585323"/>
          </a:xfrm>
          <a:prstGeom prst="rect">
            <a:avLst/>
          </a:prstGeom>
          <a:noFill/>
        </p:spPr>
        <p:txBody>
          <a:bodyPr wrap="square" rtlCol="0">
            <a:spAutoFit/>
          </a:bodyPr>
          <a:lstStyle/>
          <a:p>
            <a:pPr defTabSz="1219200">
              <a:lnSpc>
                <a:spcPct val="180000"/>
              </a:lnSpc>
            </a:pPr>
            <a:r>
              <a:rPr lang="zh-CN" altLang="en-US" dirty="0">
                <a:latin typeface="微软雅黑" panose="020B0503020204020204" pitchFamily="34" charset="-122"/>
                <a:ea typeface="微软雅黑" panose="020B0503020204020204" pitchFamily="34" charset="-122"/>
              </a:rPr>
              <a:t>通常指人没有受到威胁、危险、危害、损失。人类的整体与生存环境资源的和谐相处，互相不伤害，不存在危险的隐患，是免除了不可接受的损害风险的状态。安全是在人类生产过程中，将系统的运行状态对人类的生命、财产、环境可能产生的损害控制在人类能接受水平以下的状态。</a:t>
            </a:r>
            <a:endParaRPr lang="zh-CN" altLang="en-US"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801" y="1507177"/>
            <a:ext cx="2940581" cy="4338234"/>
          </a:xfrm>
          <a:prstGeom prst="rect">
            <a:avLst/>
          </a:prstGeom>
        </p:spPr>
      </p:pic>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1500"/>
                                        <p:tgtEl>
                                          <p:spTgt spid="32"/>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关于安全基本概述</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grpSp>
        <p:nvGrpSpPr>
          <p:cNvPr id="4" name="组合 3"/>
          <p:cNvGrpSpPr/>
          <p:nvPr>
            <p:custDataLst>
              <p:tags r:id="rId2"/>
            </p:custDataLst>
          </p:nvPr>
        </p:nvGrpSpPr>
        <p:grpSpPr bwMode="auto">
          <a:xfrm>
            <a:off x="2163235" y="1654224"/>
            <a:ext cx="7971366" cy="1940826"/>
            <a:chOff x="2436970" y="1220784"/>
            <a:chExt cx="6983252" cy="2126302"/>
          </a:xfrm>
        </p:grpSpPr>
        <p:sp>
          <p:nvSpPr>
            <p:cNvPr id="5" name="同侧圆角矩形 22"/>
            <p:cNvSpPr/>
            <p:nvPr>
              <p:custDataLst>
                <p:tags r:id="rId3"/>
              </p:custDataLst>
            </p:nvPr>
          </p:nvSpPr>
          <p:spPr bwMode="auto">
            <a:xfrm rot="16200000">
              <a:off x="2403432" y="1254325"/>
              <a:ext cx="2126300" cy="2059223"/>
            </a:xfrm>
            <a:prstGeom prst="round2SameRect">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08A810"/>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6" name="同侧圆角矩形 23"/>
            <p:cNvSpPr/>
            <p:nvPr>
              <p:custDataLst>
                <p:tags r:id="rId4"/>
              </p:custDataLst>
            </p:nvPr>
          </p:nvSpPr>
          <p:spPr bwMode="auto">
            <a:xfrm rot="16200000" flipV="1">
              <a:off x="5913123" y="-196148"/>
              <a:ext cx="2090166" cy="4924030"/>
            </a:xfrm>
            <a:prstGeom prst="round2SameRect">
              <a:avLst/>
            </a:prstGeom>
            <a:gradFill flip="none" rotWithShape="1">
              <a:gsLst>
                <a:gs pos="0">
                  <a:schemeClr val="bg1">
                    <a:lumMod val="8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7" name="对角圆角矩形 24"/>
            <p:cNvSpPr/>
            <p:nvPr>
              <p:custDataLst>
                <p:tags r:id="rId5"/>
              </p:custDataLst>
            </p:nvPr>
          </p:nvSpPr>
          <p:spPr bwMode="auto">
            <a:xfrm>
              <a:off x="8720557" y="2457565"/>
              <a:ext cx="699665" cy="865849"/>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8" name="TextBox 37"/>
            <p:cNvSpPr txBox="1">
              <a:spLocks noChangeArrowheads="1"/>
            </p:cNvSpPr>
            <p:nvPr>
              <p:custDataLst>
                <p:tags r:id="rId6"/>
              </p:custDataLst>
            </p:nvPr>
          </p:nvSpPr>
          <p:spPr bwMode="auto">
            <a:xfrm>
              <a:off x="2523257" y="1934764"/>
              <a:ext cx="1886650" cy="57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cs typeface="Microsoft Sans Serif" panose="020B0604020202020204" pitchFamily="34" charset="0"/>
                  <a:sym typeface="Source Han Serif SC" panose="02020400000000000000" pitchFamily="18" charset="-122"/>
                </a:rPr>
                <a:t>安全生产</a:t>
              </a:r>
              <a:endParaRPr kumimoji="0" lang="zh-CN" altLang="en-US" sz="2800" b="0" i="0" u="none" strike="noStrike" kern="120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cs typeface="Microsoft Sans Serif" panose="020B0604020202020204" pitchFamily="34" charset="0"/>
                <a:sym typeface="Source Han Serif SC" panose="02020400000000000000" pitchFamily="18" charset="-122"/>
              </a:endParaRPr>
            </a:p>
          </p:txBody>
        </p:sp>
        <p:sp>
          <p:nvSpPr>
            <p:cNvPr id="9" name="TextBox 38"/>
            <p:cNvSpPr txBox="1">
              <a:spLocks noChangeArrowheads="1"/>
            </p:cNvSpPr>
            <p:nvPr>
              <p:custDataLst>
                <p:tags r:id="rId7"/>
              </p:custDataLst>
            </p:nvPr>
          </p:nvSpPr>
          <p:spPr bwMode="auto">
            <a:xfrm>
              <a:off x="4733027" y="1311175"/>
              <a:ext cx="4450362" cy="182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lvl="0" eaLnBrk="1" hangingPunct="1">
                <a:lnSpc>
                  <a:spcPct val="130000"/>
                </a:lnSpc>
                <a:defRPr/>
              </a:pPr>
              <a:r>
                <a:rPr lang="zh-CN" altLang="en-US" sz="1600" b="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rPr>
                <a:t>是指在生产经营活动中，为了避免造成人员伤害和财产损失的事故而采取相应的事故预防和控制措施，使生产过程在符合规定的条件下进行，以保证从业人员的人身安全与健康，设备和设施免受损坏，环境免遭破坏，保证生产经营活动得以顺利进行的相关活动。</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Source Han Serif SC" panose="02020400000000000000" pitchFamily="18" charset="-122"/>
              </a:endParaRPr>
            </a:p>
          </p:txBody>
        </p:sp>
      </p:grpSp>
      <p:grpSp>
        <p:nvGrpSpPr>
          <p:cNvPr id="29" name="组合 28"/>
          <p:cNvGrpSpPr/>
          <p:nvPr>
            <p:custDataLst>
              <p:tags r:id="rId8"/>
            </p:custDataLst>
          </p:nvPr>
        </p:nvGrpSpPr>
        <p:grpSpPr bwMode="auto">
          <a:xfrm>
            <a:off x="2163234" y="3958041"/>
            <a:ext cx="7971366" cy="1940827"/>
            <a:chOff x="2436970" y="1220784"/>
            <a:chExt cx="6983252" cy="2126303"/>
          </a:xfrm>
        </p:grpSpPr>
        <p:sp>
          <p:nvSpPr>
            <p:cNvPr id="30" name="同侧圆角矩形 22"/>
            <p:cNvSpPr/>
            <p:nvPr>
              <p:custDataLst>
                <p:tags r:id="rId9"/>
              </p:custDataLst>
            </p:nvPr>
          </p:nvSpPr>
          <p:spPr bwMode="auto">
            <a:xfrm rot="16200000">
              <a:off x="2403432" y="1254325"/>
              <a:ext cx="2126300" cy="2059223"/>
            </a:xfrm>
            <a:prstGeom prst="round2SameRect">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08A810"/>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31" name="同侧圆角矩形 23"/>
            <p:cNvSpPr/>
            <p:nvPr>
              <p:custDataLst>
                <p:tags r:id="rId10"/>
              </p:custDataLst>
            </p:nvPr>
          </p:nvSpPr>
          <p:spPr bwMode="auto">
            <a:xfrm rot="16200000" flipV="1">
              <a:off x="5913123" y="-196148"/>
              <a:ext cx="2090166" cy="4924030"/>
            </a:xfrm>
            <a:prstGeom prst="round2SameRect">
              <a:avLst/>
            </a:prstGeom>
            <a:gradFill flip="none" rotWithShape="1">
              <a:gsLst>
                <a:gs pos="0">
                  <a:schemeClr val="bg1">
                    <a:lumMod val="8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32" name="对角圆角矩形 24"/>
            <p:cNvSpPr/>
            <p:nvPr>
              <p:custDataLst>
                <p:tags r:id="rId11"/>
              </p:custDataLst>
            </p:nvPr>
          </p:nvSpPr>
          <p:spPr bwMode="auto">
            <a:xfrm>
              <a:off x="8720557" y="2457565"/>
              <a:ext cx="699665" cy="865849"/>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33" name="TextBox 37"/>
            <p:cNvSpPr txBox="1">
              <a:spLocks noChangeArrowheads="1"/>
            </p:cNvSpPr>
            <p:nvPr>
              <p:custDataLst>
                <p:tags r:id="rId12"/>
              </p:custDataLst>
            </p:nvPr>
          </p:nvSpPr>
          <p:spPr bwMode="auto">
            <a:xfrm>
              <a:off x="2523257" y="1934764"/>
              <a:ext cx="1886650" cy="57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cs typeface="Microsoft Sans Serif" panose="020B0604020202020204" pitchFamily="34" charset="0"/>
                  <a:sym typeface="Source Han Serif SC" panose="02020400000000000000" pitchFamily="18" charset="-122"/>
                </a:rPr>
                <a:t>安全管理</a:t>
              </a:r>
              <a:endParaRPr kumimoji="0" lang="zh-CN" altLang="en-US" sz="2800" b="0" i="0" u="none" strike="noStrike" kern="1200" cap="none" spc="0" normalizeH="0" baseline="0" noProof="0" dirty="0">
                <a:ln>
                  <a:noFill/>
                </a:ln>
                <a:solidFill>
                  <a:prstClr val="white"/>
                </a:solidFill>
                <a:effectLst/>
                <a:uLnTx/>
                <a:uFillTx/>
                <a:latin typeface="方正粗黑宋简体" panose="02000000000000000000" pitchFamily="2" charset="-122"/>
                <a:ea typeface="方正粗黑宋简体" panose="02000000000000000000" pitchFamily="2" charset="-122"/>
                <a:cs typeface="Microsoft Sans Serif" panose="020B0604020202020204" pitchFamily="34" charset="0"/>
                <a:sym typeface="Source Han Serif SC" panose="02020400000000000000" pitchFamily="18" charset="-122"/>
              </a:endParaRPr>
            </a:p>
          </p:txBody>
        </p:sp>
        <p:sp>
          <p:nvSpPr>
            <p:cNvPr id="34" name="TextBox 38"/>
            <p:cNvSpPr txBox="1">
              <a:spLocks noChangeArrowheads="1"/>
            </p:cNvSpPr>
            <p:nvPr>
              <p:custDataLst>
                <p:tags r:id="rId13"/>
              </p:custDataLst>
            </p:nvPr>
          </p:nvSpPr>
          <p:spPr bwMode="auto">
            <a:xfrm>
              <a:off x="4733027" y="1513794"/>
              <a:ext cx="4450362" cy="146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华文细黑" panose="02010600040101010101" pitchFamily="2" charset="-122"/>
                </a:defRPr>
              </a:lvl1pPr>
              <a:lvl2pPr marL="742950" indent="-285750" eaLnBrk="0" hangingPunct="0">
                <a:defRPr b="1">
                  <a:solidFill>
                    <a:schemeClr val="tx1"/>
                  </a:solidFill>
                  <a:latin typeface="Arial" panose="020B0604020202020204" pitchFamily="34" charset="0"/>
                  <a:ea typeface="华文细黑" panose="02010600040101010101" pitchFamily="2" charset="-122"/>
                </a:defRPr>
              </a:lvl2pPr>
              <a:lvl3pPr marL="1143000" indent="-228600" eaLnBrk="0" hangingPunct="0">
                <a:defRPr b="1">
                  <a:solidFill>
                    <a:schemeClr val="tx1"/>
                  </a:solidFill>
                  <a:latin typeface="Arial" panose="020B0604020202020204" pitchFamily="34" charset="0"/>
                  <a:ea typeface="华文细黑" panose="02010600040101010101" pitchFamily="2" charset="-122"/>
                </a:defRPr>
              </a:lvl3pPr>
              <a:lvl4pPr marL="1600200" indent="-228600" eaLnBrk="0" hangingPunct="0">
                <a:defRPr b="1">
                  <a:solidFill>
                    <a:schemeClr val="tx1"/>
                  </a:solidFill>
                  <a:latin typeface="Arial" panose="020B0604020202020204" pitchFamily="34" charset="0"/>
                  <a:ea typeface="华文细黑" panose="02010600040101010101" pitchFamily="2" charset="-122"/>
                </a:defRPr>
              </a:lvl4pPr>
              <a:lvl5pPr marL="2057400" indent="-228600" eaLnBrk="0" hangingPunct="0">
                <a:defRPr b="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细黑" panose="02010600040101010101" pitchFamily="2" charset="-122"/>
                </a:defRPr>
              </a:lvl9pPr>
            </a:lstStyle>
            <a:p>
              <a:pPr lvl="0" eaLnBrk="1" hangingPunct="1">
                <a:lnSpc>
                  <a:spcPct val="130000"/>
                </a:lnSpc>
                <a:defRPr/>
              </a:pPr>
              <a:r>
                <a:rPr lang="zh-CN" altLang="en-US" sz="1600" b="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rPr>
                <a:t>是指以国家的法律、规定和技术标准为依据，采取各种手段，对企业生产的安全状况，实施有效制约的一切活动。企业安全管理的内容主要包括：行政管理、技术管理、工业卫生管理。</a:t>
              </a:r>
              <a:endParaRPr lang="zh-CN" altLang="en-US" sz="1600" b="0" dirty="0">
                <a:solidFill>
                  <a:prstClr val="black"/>
                </a:solidFill>
                <a:latin typeface="微软雅黑" panose="020B0503020204020204" pitchFamily="34" charset="-122"/>
                <a:ea typeface="微软雅黑" panose="020B0503020204020204" pitchFamily="34" charset="-122"/>
                <a:sym typeface="Source Han Serif SC" panose="02020400000000000000" pitchFamily="18" charset="-122"/>
              </a:endParaRPr>
            </a:p>
          </p:txBody>
        </p:sp>
      </p:grpSp>
    </p:spTree>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1000" fill="hold"/>
                                        <p:tgtEl>
                                          <p:spTgt spid="29"/>
                                        </p:tgtEl>
                                        <p:attrNameLst>
                                          <p:attrName>ppt_w</p:attrName>
                                        </p:attrNameLst>
                                      </p:cBhvr>
                                      <p:tavLst>
                                        <p:tav tm="0">
                                          <p:val>
                                            <p:fltVal val="0"/>
                                          </p:val>
                                        </p:tav>
                                        <p:tav tm="100000">
                                          <p:val>
                                            <p:strVal val="#ppt_w"/>
                                          </p:val>
                                        </p:tav>
                                      </p:tavLst>
                                    </p:anim>
                                    <p:anim calcmode="lin" valueType="num">
                                      <p:cBhvr>
                                        <p:cTn id="16" dur="1000" fill="hold"/>
                                        <p:tgtEl>
                                          <p:spTgt spid="29"/>
                                        </p:tgtEl>
                                        <p:attrNameLst>
                                          <p:attrName>ppt_h</p:attrName>
                                        </p:attrNameLst>
                                      </p:cBhvr>
                                      <p:tavLst>
                                        <p:tav tm="0">
                                          <p:val>
                                            <p:fltVal val="0"/>
                                          </p:val>
                                        </p:tav>
                                        <p:tav tm="100000">
                                          <p:val>
                                            <p:strVal val="#ppt_h"/>
                                          </p:val>
                                        </p:tav>
                                      </p:tavLst>
                                    </p:anim>
                                    <p:anim calcmode="lin" valueType="num">
                                      <p:cBhvr>
                                        <p:cTn id="1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关于安全基本概述</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grpSp>
        <p:nvGrpSpPr>
          <p:cNvPr id="5" name="组合 4"/>
          <p:cNvGrpSpPr/>
          <p:nvPr/>
        </p:nvGrpSpPr>
        <p:grpSpPr>
          <a:xfrm>
            <a:off x="6155962" y="3556872"/>
            <a:ext cx="1774825" cy="425450"/>
            <a:chOff x="3799" y="2913"/>
            <a:chExt cx="3727" cy="893"/>
          </a:xfrm>
        </p:grpSpPr>
        <p:sp>
          <p:nvSpPr>
            <p:cNvPr id="32" name="圆角矩形 31"/>
            <p:cNvSpPr/>
            <p:nvPr/>
          </p:nvSpPr>
          <p:spPr>
            <a:xfrm>
              <a:off x="3914" y="2913"/>
              <a:ext cx="3420" cy="8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3" name="TextBox 30"/>
            <p:cNvSpPr txBox="1"/>
            <p:nvPr/>
          </p:nvSpPr>
          <p:spPr>
            <a:xfrm>
              <a:off x="3799" y="3135"/>
              <a:ext cx="3727" cy="581"/>
            </a:xfrm>
            <a:prstGeom prst="rect">
              <a:avLst/>
            </a:prstGeom>
            <a:noFill/>
            <a:extLst>
              <a:ext uri="{909E8E84-426E-40DD-AFC4-6F175D3DCCD1}">
                <a14:hiddenFill xmlns:a14="http://schemas.microsoft.com/office/drawing/2010/main">
                  <a:solidFill>
                    <a:srgbClr val="C00000"/>
                  </a:solidFill>
                </a14:hiddenFill>
              </a:ext>
            </a:extLst>
          </p:spPr>
          <p:txBody>
            <a:bodyPr wrap="square" lIns="0" tIns="0" rIns="0" bIns="0" rtlCol="0">
              <a:spAutoFit/>
            </a:bodyPr>
            <a:lstStyle/>
            <a:p>
              <a:pPr algn="ctr"/>
              <a:r>
                <a:rPr lang="zh-CN" altLang="en-US" dirty="0">
                  <a:solidFill>
                    <a:schemeClr val="bg1"/>
                  </a:solidFill>
                  <a:latin typeface="方正粗黑宋简体" panose="02000000000000000000" pitchFamily="2" charset="-122"/>
                  <a:ea typeface="方正粗黑宋简体" panose="02000000000000000000" pitchFamily="2" charset="-122"/>
                  <a:cs typeface="+mn-ea"/>
                  <a:sym typeface="字魂35号-经典雅黑" panose="02000000000000000000" pitchFamily="2" charset="-122"/>
                </a:rPr>
                <a:t>安全意识</a:t>
              </a:r>
              <a:endParaRPr lang="zh-CN" altLang="en-US" dirty="0">
                <a:solidFill>
                  <a:schemeClr val="bg1"/>
                </a:solidFill>
                <a:latin typeface="方正粗黑宋简体" panose="02000000000000000000" pitchFamily="2" charset="-122"/>
                <a:ea typeface="方正粗黑宋简体" panose="02000000000000000000" pitchFamily="2" charset="-122"/>
                <a:cs typeface="+mn-ea"/>
                <a:sym typeface="字魂35号-经典雅黑" panose="02000000000000000000" pitchFamily="2" charset="-122"/>
              </a:endParaRPr>
            </a:p>
          </p:txBody>
        </p:sp>
      </p:grpSp>
      <p:sp>
        <p:nvSpPr>
          <p:cNvPr id="6" name="矩形 5"/>
          <p:cNvSpPr/>
          <p:nvPr/>
        </p:nvSpPr>
        <p:spPr>
          <a:xfrm>
            <a:off x="7725682" y="3554967"/>
            <a:ext cx="214630" cy="427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7" name="圆角矩形 6"/>
          <p:cNvSpPr/>
          <p:nvPr/>
        </p:nvSpPr>
        <p:spPr>
          <a:xfrm>
            <a:off x="7839982" y="3551792"/>
            <a:ext cx="2968342" cy="433354"/>
          </a:xfrm>
          <a:prstGeom prst="roundRect">
            <a:avLst/>
          </a:prstGeom>
          <a:noFill/>
          <a:ln w="6350">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8" name="1"/>
          <p:cNvSpPr txBox="1"/>
          <p:nvPr>
            <p:custDataLst>
              <p:tags r:id="rId2"/>
            </p:custDataLst>
          </p:nvPr>
        </p:nvSpPr>
        <p:spPr>
          <a:xfrm>
            <a:off x="8117799" y="3490832"/>
            <a:ext cx="3579495" cy="50800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本人的防御和隐患识别</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grpSp>
        <p:nvGrpSpPr>
          <p:cNvPr id="9" name="组合 8"/>
          <p:cNvGrpSpPr/>
          <p:nvPr/>
        </p:nvGrpSpPr>
        <p:grpSpPr>
          <a:xfrm>
            <a:off x="6140722" y="4206477"/>
            <a:ext cx="1774825" cy="425450"/>
            <a:chOff x="3799" y="2913"/>
            <a:chExt cx="3727" cy="893"/>
          </a:xfrm>
        </p:grpSpPr>
        <p:sp>
          <p:nvSpPr>
            <p:cNvPr id="30" name="圆角矩形 29"/>
            <p:cNvSpPr/>
            <p:nvPr/>
          </p:nvSpPr>
          <p:spPr>
            <a:xfrm>
              <a:off x="3914" y="2913"/>
              <a:ext cx="3420" cy="8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1" name="TextBox 30"/>
            <p:cNvSpPr txBox="1"/>
            <p:nvPr/>
          </p:nvSpPr>
          <p:spPr>
            <a:xfrm>
              <a:off x="3799" y="3135"/>
              <a:ext cx="3727" cy="581"/>
            </a:xfrm>
            <a:prstGeom prst="rect">
              <a:avLst/>
            </a:prstGeom>
            <a:noFill/>
            <a:extLst>
              <a:ext uri="{909E8E84-426E-40DD-AFC4-6F175D3DCCD1}">
                <a14:hiddenFill xmlns:a14="http://schemas.microsoft.com/office/drawing/2010/main">
                  <a:solidFill>
                    <a:srgbClr val="C00000"/>
                  </a:solidFill>
                </a14:hiddenFill>
              </a:ext>
            </a:extLst>
          </p:spPr>
          <p:txBody>
            <a:bodyPr wrap="square" lIns="0" tIns="0" rIns="0" bIns="0" rtlCol="0">
              <a:spAutoFit/>
            </a:bodyPr>
            <a:lstStyle/>
            <a:p>
              <a:pPr algn="ctr"/>
              <a:r>
                <a:rPr lang="zh-CN" altLang="en-US" dirty="0">
                  <a:solidFill>
                    <a:schemeClr val="bg1"/>
                  </a:solidFill>
                  <a:latin typeface="方正粗黑宋简体" panose="02000000000000000000" pitchFamily="2" charset="-122"/>
                  <a:ea typeface="方正粗黑宋简体" panose="02000000000000000000" pitchFamily="2" charset="-122"/>
                  <a:cs typeface="+mn-ea"/>
                  <a:sym typeface="字魂35号-经典雅黑" panose="02000000000000000000" pitchFamily="2" charset="-122"/>
                </a:rPr>
                <a:t>安全知识</a:t>
              </a:r>
              <a:endParaRPr lang="zh-CN" altLang="en-US" dirty="0">
                <a:solidFill>
                  <a:schemeClr val="bg1"/>
                </a:solidFill>
                <a:latin typeface="方正粗黑宋简体" panose="02000000000000000000" pitchFamily="2" charset="-122"/>
                <a:ea typeface="方正粗黑宋简体" panose="02000000000000000000" pitchFamily="2" charset="-122"/>
                <a:cs typeface="+mn-ea"/>
                <a:sym typeface="字魂35号-经典雅黑" panose="02000000000000000000" pitchFamily="2" charset="-122"/>
              </a:endParaRPr>
            </a:p>
          </p:txBody>
        </p:sp>
      </p:grpSp>
      <p:sp>
        <p:nvSpPr>
          <p:cNvPr id="10" name="矩形 9"/>
          <p:cNvSpPr/>
          <p:nvPr/>
        </p:nvSpPr>
        <p:spPr>
          <a:xfrm>
            <a:off x="7709807" y="4204572"/>
            <a:ext cx="214630" cy="427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12" name="圆角矩形 11"/>
          <p:cNvSpPr/>
          <p:nvPr/>
        </p:nvSpPr>
        <p:spPr>
          <a:xfrm>
            <a:off x="7824107" y="4204572"/>
            <a:ext cx="2968342" cy="425392"/>
          </a:xfrm>
          <a:prstGeom prst="roundRect">
            <a:avLst/>
          </a:prstGeom>
          <a:noFill/>
          <a:ln w="6350">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13" name="1"/>
          <p:cNvSpPr txBox="1"/>
          <p:nvPr>
            <p:custDataLst>
              <p:tags r:id="rId3"/>
            </p:custDataLst>
          </p:nvPr>
        </p:nvSpPr>
        <p:spPr>
          <a:xfrm>
            <a:off x="8101924" y="4125197"/>
            <a:ext cx="3579495" cy="50800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风险评估过程</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grpSp>
        <p:nvGrpSpPr>
          <p:cNvPr id="14" name="组合 13"/>
          <p:cNvGrpSpPr/>
          <p:nvPr/>
        </p:nvGrpSpPr>
        <p:grpSpPr>
          <a:xfrm>
            <a:off x="6129292" y="4897055"/>
            <a:ext cx="1774825" cy="425450"/>
            <a:chOff x="3799" y="2913"/>
            <a:chExt cx="3727" cy="893"/>
          </a:xfrm>
        </p:grpSpPr>
        <p:sp>
          <p:nvSpPr>
            <p:cNvPr id="28" name="圆角矩形 27"/>
            <p:cNvSpPr/>
            <p:nvPr/>
          </p:nvSpPr>
          <p:spPr>
            <a:xfrm>
              <a:off x="3914" y="2913"/>
              <a:ext cx="3420" cy="8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9" name="TextBox 30"/>
            <p:cNvSpPr txBox="1"/>
            <p:nvPr/>
          </p:nvSpPr>
          <p:spPr>
            <a:xfrm>
              <a:off x="3799" y="3135"/>
              <a:ext cx="3727" cy="581"/>
            </a:xfrm>
            <a:prstGeom prst="rect">
              <a:avLst/>
            </a:prstGeom>
            <a:noFill/>
            <a:extLst>
              <a:ext uri="{909E8E84-426E-40DD-AFC4-6F175D3DCCD1}">
                <a14:hiddenFill xmlns:a14="http://schemas.microsoft.com/office/drawing/2010/main">
                  <a:solidFill>
                    <a:srgbClr val="C00000"/>
                  </a:solidFill>
                </a14:hiddenFill>
              </a:ext>
            </a:extLst>
          </p:spPr>
          <p:txBody>
            <a:bodyPr wrap="square" lIns="0" tIns="0" rIns="0" bIns="0" rtlCol="0">
              <a:spAutoFit/>
            </a:bodyPr>
            <a:lstStyle/>
            <a:p>
              <a:pPr algn="ctr"/>
              <a:r>
                <a:rPr lang="zh-CN" altLang="en-US" dirty="0">
                  <a:solidFill>
                    <a:schemeClr val="bg1"/>
                  </a:solidFill>
                  <a:latin typeface="方正粗黑宋简体" panose="02000000000000000000" pitchFamily="2" charset="-122"/>
                  <a:ea typeface="方正粗黑宋简体" panose="02000000000000000000" pitchFamily="2" charset="-122"/>
                  <a:cs typeface="+mn-ea"/>
                  <a:sym typeface="字魂35号-经典雅黑" panose="02000000000000000000" pitchFamily="2" charset="-122"/>
                </a:rPr>
                <a:t>安全技能</a:t>
              </a:r>
              <a:endParaRPr lang="zh-CN" altLang="en-US" dirty="0">
                <a:solidFill>
                  <a:schemeClr val="bg1"/>
                </a:solidFill>
                <a:latin typeface="方正粗黑宋简体" panose="02000000000000000000" pitchFamily="2" charset="-122"/>
                <a:ea typeface="方正粗黑宋简体" panose="02000000000000000000" pitchFamily="2" charset="-122"/>
                <a:cs typeface="+mn-ea"/>
                <a:sym typeface="字魂35号-经典雅黑" panose="02000000000000000000" pitchFamily="2" charset="-122"/>
              </a:endParaRPr>
            </a:p>
          </p:txBody>
        </p:sp>
      </p:grpSp>
      <p:sp>
        <p:nvSpPr>
          <p:cNvPr id="15" name="矩形 14"/>
          <p:cNvSpPr/>
          <p:nvPr/>
        </p:nvSpPr>
        <p:spPr>
          <a:xfrm>
            <a:off x="7698377" y="4895150"/>
            <a:ext cx="214630" cy="427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16" name="圆角矩形 15"/>
          <p:cNvSpPr/>
          <p:nvPr/>
        </p:nvSpPr>
        <p:spPr>
          <a:xfrm>
            <a:off x="7812677" y="4895150"/>
            <a:ext cx="2968342" cy="425450"/>
          </a:xfrm>
          <a:prstGeom prst="roundRect">
            <a:avLst/>
          </a:prstGeom>
          <a:noFill/>
          <a:ln w="3175">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17" name="1"/>
          <p:cNvSpPr txBox="1"/>
          <p:nvPr>
            <p:custDataLst>
              <p:tags r:id="rId4"/>
            </p:custDataLst>
          </p:nvPr>
        </p:nvSpPr>
        <p:spPr>
          <a:xfrm>
            <a:off x="8090494" y="4843080"/>
            <a:ext cx="3579495" cy="508000"/>
          </a:xfrm>
          <a:prstGeom prst="rect">
            <a:avLst/>
          </a:prstGeom>
          <a:noFill/>
        </p:spPr>
        <p:txBody>
          <a:bodyPr wrap="square" rtlCol="0">
            <a:spAutoFit/>
          </a:bodyPr>
          <a:lstStyle/>
          <a:p>
            <a:pPr>
              <a:lnSpc>
                <a:spcPct val="15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STOP</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文化</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pic>
        <p:nvPicPr>
          <p:cNvPr id="22" name="图片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6057" y="3553062"/>
            <a:ext cx="33655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6057" y="4220447"/>
            <a:ext cx="33655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6057" y="4904675"/>
            <a:ext cx="33655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圆角 7"/>
          <p:cNvSpPr/>
          <p:nvPr/>
        </p:nvSpPr>
        <p:spPr>
          <a:xfrm>
            <a:off x="5646057" y="2347392"/>
            <a:ext cx="5162267" cy="559582"/>
          </a:xfrm>
          <a:prstGeom prst="roundRect">
            <a:avLst>
              <a:gd name="adj" fmla="val 280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AF0"/>
                </a:solidFill>
                <a:effectLst/>
                <a:uLnTx/>
                <a:uFillTx/>
                <a:latin typeface="微软雅黑" panose="020B0503020204020204" pitchFamily="34" charset="-122"/>
                <a:ea typeface="微软雅黑" panose="020B0503020204020204" pitchFamily="34" charset="-122"/>
                <a:sym typeface="思源黑体 CN Light" panose="020B0300000000000000" pitchFamily="34" charset="-122"/>
              </a:rPr>
              <a:t>    学习安全知识，让你化险为夷。</a:t>
            </a:r>
            <a:endParaRPr kumimoji="0" lang="zh-CN" altLang="en-US" sz="2400" b="1" i="0" u="none" strike="noStrike" kern="1200" cap="none" spc="0" normalizeH="0" baseline="0" noProof="0" dirty="0">
              <a:ln>
                <a:noFill/>
              </a:ln>
              <a:solidFill>
                <a:srgbClr val="FFFAF0"/>
              </a:solidFill>
              <a:effectLst/>
              <a:uLnTx/>
              <a:uFillTx/>
              <a:latin typeface="微软雅黑" panose="020B0503020204020204" pitchFamily="34" charset="-122"/>
              <a:ea typeface="微软雅黑" panose="020B0503020204020204" pitchFamily="34" charset="-122"/>
              <a:sym typeface="思源黑体 CN Light" panose="020B0300000000000000" pitchFamily="34" charset="-122"/>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181" y="1392563"/>
            <a:ext cx="4278548" cy="4657034"/>
          </a:xfrm>
          <a:prstGeom prst="rect">
            <a:avLst/>
          </a:prstGeom>
        </p:spPr>
      </p:pic>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animBg="1"/>
      <p:bldP spid="12" grpId="0" animBg="1"/>
      <p:bldP spid="13" grpId="0"/>
      <p:bldP spid="15" grpId="0" animBg="1"/>
      <p:bldP spid="16" grpId="0" animBg="1"/>
      <p:bldP spid="17" grpId="0"/>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关于安全基本概述</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Rectangle 4"/>
          <p:cNvSpPr>
            <a:spLocks noChangeArrowheads="1"/>
          </p:cNvSpPr>
          <p:nvPr/>
        </p:nvSpPr>
        <p:spPr bwMode="auto">
          <a:xfrm>
            <a:off x="1195754" y="2732236"/>
            <a:ext cx="10040815" cy="543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indent="0">
              <a:lnSpc>
                <a:spcPct val="120000"/>
              </a:lnSpc>
              <a:buSzPct val="80000"/>
              <a:buNone/>
            </a:pPr>
            <a:r>
              <a:rPr lang="zh-CN" altLang="en-US" b="1" dirty="0">
                <a:solidFill>
                  <a:srgbClr val="0070C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活动过程的危害识别：</a:t>
            </a:r>
            <a:r>
              <a:rPr lang="zh-CN" altLang="en-US"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既存在哪些可能危险和危害因素</a:t>
            </a:r>
            <a:endParaRPr lang="zh-CN" altLang="en-US" sz="1600"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 name="Rectangle 4"/>
          <p:cNvSpPr>
            <a:spLocks noChangeArrowheads="1"/>
          </p:cNvSpPr>
          <p:nvPr/>
        </p:nvSpPr>
        <p:spPr bwMode="auto">
          <a:xfrm>
            <a:off x="1211889" y="3590142"/>
            <a:ext cx="10024680" cy="6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indent="0">
              <a:lnSpc>
                <a:spcPct val="150000"/>
              </a:lnSpc>
              <a:spcBef>
                <a:spcPct val="40000"/>
              </a:spcBef>
              <a:spcAft>
                <a:spcPct val="40000"/>
              </a:spcAft>
              <a:buSzPct val="80000"/>
              <a:buNone/>
            </a:pPr>
            <a:r>
              <a:rPr lang="zh-CN" altLang="en-US" b="1" dirty="0">
                <a:solidFill>
                  <a:srgbClr val="0070C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活动过程的风险评价：</a:t>
            </a:r>
            <a:r>
              <a:rPr lang="zh-CN" altLang="en-US"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各种可能的危险、危害因素，能造成多大的伤害，这种因素将造成多大损失，能否接受。</a:t>
            </a:r>
            <a:endParaRPr lang="zh-CN" altLang="en-US"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marL="0" indent="0">
              <a:lnSpc>
                <a:spcPct val="150000"/>
              </a:lnSpc>
              <a:spcBef>
                <a:spcPct val="40000"/>
              </a:spcBef>
              <a:spcAft>
                <a:spcPct val="40000"/>
              </a:spcAft>
              <a:buSzPct val="80000"/>
              <a:buNone/>
            </a:pPr>
            <a:endParaRPr lang="en-US" altLang="zh-CN"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 name="矩形 5"/>
          <p:cNvSpPr/>
          <p:nvPr/>
        </p:nvSpPr>
        <p:spPr>
          <a:xfrm>
            <a:off x="791308" y="1776046"/>
            <a:ext cx="10779367" cy="435179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Rectangle 3"/>
          <p:cNvSpPr txBox="1">
            <a:spLocks noChangeArrowheads="1"/>
          </p:cNvSpPr>
          <p:nvPr/>
        </p:nvSpPr>
        <p:spPr bwMode="auto">
          <a:xfrm>
            <a:off x="2360363" y="1468032"/>
            <a:ext cx="764125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en-US" sz="28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解决安全状态问题就要进行安全管理工作</a:t>
            </a:r>
            <a:endParaRPr lang="zh-CN" altLang="en-US" sz="28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矩形: 圆角 8"/>
          <p:cNvSpPr/>
          <p:nvPr/>
        </p:nvSpPr>
        <p:spPr>
          <a:xfrm>
            <a:off x="652832" y="2799105"/>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1</a:t>
            </a:r>
            <a:endParaRPr lang="zh-CN" altLang="en-US"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矩形: 圆角 9"/>
          <p:cNvSpPr/>
          <p:nvPr/>
        </p:nvSpPr>
        <p:spPr>
          <a:xfrm>
            <a:off x="652832" y="3761264"/>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2</a:t>
            </a:r>
            <a:endParaRPr lang="zh-CN" altLang="en-US"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Rectangle 4"/>
          <p:cNvSpPr>
            <a:spLocks noChangeArrowheads="1"/>
          </p:cNvSpPr>
          <p:nvPr/>
        </p:nvSpPr>
        <p:spPr bwMode="auto">
          <a:xfrm>
            <a:off x="1211889" y="4925912"/>
            <a:ext cx="10024680" cy="6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indent="0">
              <a:lnSpc>
                <a:spcPct val="150000"/>
              </a:lnSpc>
              <a:spcBef>
                <a:spcPct val="40000"/>
              </a:spcBef>
              <a:spcAft>
                <a:spcPct val="40000"/>
              </a:spcAft>
              <a:buSzPct val="80000"/>
              <a:buNone/>
            </a:pPr>
            <a:r>
              <a:rPr lang="zh-CN" altLang="en-US" b="1" dirty="0">
                <a:solidFill>
                  <a:srgbClr val="0070C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针对不能接受的伤害采取安全预防措施：</a:t>
            </a:r>
            <a:r>
              <a:rPr lang="zh-CN" altLang="en-US"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保持良好的安全状态。</a:t>
            </a:r>
            <a:endParaRPr lang="en-US" altLang="zh-CN"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2" name="矩形: 圆角 9"/>
          <p:cNvSpPr/>
          <p:nvPr/>
        </p:nvSpPr>
        <p:spPr>
          <a:xfrm>
            <a:off x="652832" y="5097034"/>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3</a:t>
            </a:r>
            <a:endParaRPr lang="zh-CN" altLang="en-US"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关于安全基本概述</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TextBox 22"/>
          <p:cNvSpPr txBox="1">
            <a:spLocks noChangeArrowheads="1"/>
          </p:cNvSpPr>
          <p:nvPr/>
        </p:nvSpPr>
        <p:spPr bwMode="auto">
          <a:xfrm>
            <a:off x="6054042" y="1215121"/>
            <a:ext cx="4777290"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nSpc>
                <a:spcPct val="120000"/>
              </a:lnSpc>
              <a:defRPr/>
            </a:pPr>
            <a:r>
              <a:rPr lang="zh-CN" altLang="en-US" dirty="0">
                <a:solidFill>
                  <a:schemeClr val="tx1">
                    <a:lumMod val="85000"/>
                    <a:lumOff val="15000"/>
                  </a:schemeClr>
                </a:solidFill>
                <a:latin typeface="微软雅黑" panose="020B0503020204020204" pitchFamily="34" charset="-122"/>
                <a:sym typeface="思源黑体 CN Light" panose="020B0300000000000000" pitchFamily="34" charset="-122"/>
              </a:rPr>
              <a:t>在穿过马路前</a:t>
            </a:r>
            <a:r>
              <a:rPr lang="en-US" altLang="zh-CN" dirty="0">
                <a:solidFill>
                  <a:schemeClr val="tx1">
                    <a:lumMod val="85000"/>
                    <a:lumOff val="15000"/>
                  </a:schemeClr>
                </a:solidFill>
                <a:latin typeface="微软雅黑" panose="020B0503020204020204" pitchFamily="34" charset="-122"/>
                <a:sym typeface="思源黑体 CN Light" panose="020B0300000000000000" pitchFamily="34" charset="-122"/>
              </a:rPr>
              <a:t>,</a:t>
            </a:r>
            <a:r>
              <a:rPr lang="zh-CN" altLang="en-US" dirty="0">
                <a:solidFill>
                  <a:schemeClr val="tx1">
                    <a:lumMod val="85000"/>
                    <a:lumOff val="15000"/>
                  </a:schemeClr>
                </a:solidFill>
                <a:latin typeface="微软雅黑" panose="020B0503020204020204" pitchFamily="34" charset="-122"/>
                <a:sym typeface="思源黑体 CN Light" panose="020B0300000000000000" pitchFamily="34" charset="-122"/>
              </a:rPr>
              <a:t>看看有没有突然驶入视野而左右通过的汽车</a:t>
            </a:r>
            <a:endParaRPr kumimoji="0"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sym typeface="思源黑体 CN Light" panose="020B0300000000000000" pitchFamily="34" charset="-122"/>
            </a:endParaRPr>
          </a:p>
        </p:txBody>
      </p:sp>
      <p:sp>
        <p:nvSpPr>
          <p:cNvPr id="7" name="MH_Other_1"/>
          <p:cNvSpPr/>
          <p:nvPr>
            <p:custDataLst>
              <p:tags r:id="rId2"/>
            </p:custDataLst>
          </p:nvPr>
        </p:nvSpPr>
        <p:spPr>
          <a:xfrm>
            <a:off x="4583623" y="947992"/>
            <a:ext cx="1232791" cy="1232791"/>
          </a:xfrm>
          <a:prstGeom prst="ellipse">
            <a:avLst/>
          </a:prstGeom>
          <a:solidFill>
            <a:srgbClr val="C00000"/>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危害识别</a:t>
            </a:r>
            <a:endPar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0" name="MH_Other_4"/>
          <p:cNvSpPr/>
          <p:nvPr>
            <p:custDataLst>
              <p:tags r:id="rId3"/>
            </p:custDataLst>
          </p:nvPr>
        </p:nvSpPr>
        <p:spPr>
          <a:xfrm>
            <a:off x="4460192" y="2250953"/>
            <a:ext cx="392113" cy="392112"/>
          </a:xfrm>
          <a:prstGeom prst="ellipse">
            <a:avLst/>
          </a:prstGeom>
          <a:noFill/>
          <a:ln w="38100" cmpd="sng">
            <a:solidFill>
              <a:srgbClr val="C00000">
                <a:alpha val="2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2" name="MH_Other_5"/>
          <p:cNvSpPr/>
          <p:nvPr>
            <p:custDataLst>
              <p:tags r:id="rId4"/>
            </p:custDataLst>
          </p:nvPr>
        </p:nvSpPr>
        <p:spPr>
          <a:xfrm>
            <a:off x="4516669" y="2300183"/>
            <a:ext cx="279400" cy="279400"/>
          </a:xfrm>
          <a:prstGeom prst="ellipse">
            <a:avLst/>
          </a:prstGeom>
          <a:noFill/>
          <a:ln w="38100" cmpd="sng">
            <a:solidFill>
              <a:srgbClr val="C00000">
                <a:alpha val="75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3" name="MH_Other_6"/>
          <p:cNvSpPr/>
          <p:nvPr>
            <p:custDataLst>
              <p:tags r:id="rId5"/>
            </p:custDataLst>
          </p:nvPr>
        </p:nvSpPr>
        <p:spPr>
          <a:xfrm>
            <a:off x="3593466" y="5639107"/>
            <a:ext cx="250825" cy="250825"/>
          </a:xfrm>
          <a:prstGeom prst="ellipse">
            <a:avLst/>
          </a:prstGeom>
          <a:noFill/>
          <a:ln w="38100"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grpSp>
        <p:nvGrpSpPr>
          <p:cNvPr id="14" name="组合 13"/>
          <p:cNvGrpSpPr/>
          <p:nvPr/>
        </p:nvGrpSpPr>
        <p:grpSpPr>
          <a:xfrm>
            <a:off x="1653217" y="2336678"/>
            <a:ext cx="2478087" cy="2478087"/>
            <a:chOff x="1618087" y="2033753"/>
            <a:chExt cx="2478087" cy="2478087"/>
          </a:xfrm>
        </p:grpSpPr>
        <p:sp>
          <p:nvSpPr>
            <p:cNvPr id="15" name="MH_Other_7"/>
            <p:cNvSpPr/>
            <p:nvPr>
              <p:custDataLst>
                <p:tags r:id="rId6"/>
              </p:custDataLst>
            </p:nvPr>
          </p:nvSpPr>
          <p:spPr>
            <a:xfrm>
              <a:off x="1618087" y="2033753"/>
              <a:ext cx="2478087" cy="2478087"/>
            </a:xfrm>
            <a:prstGeom prst="ellipse">
              <a:avLst/>
            </a:prstGeom>
            <a:solidFill>
              <a:srgbClr val="C00000"/>
            </a:solidFill>
            <a:ln w="3175" cmpd="sng">
              <a:noFill/>
            </a:ln>
            <a:effectLst>
              <a:outerShdw blurRad="177800" dist="88900" dir="9000000" algn="tr"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6" name="MH_Title_1"/>
            <p:cNvSpPr/>
            <p:nvPr>
              <p:custDataLst>
                <p:tags r:id="rId7"/>
              </p:custDataLst>
            </p:nvPr>
          </p:nvSpPr>
          <p:spPr>
            <a:xfrm>
              <a:off x="1855942" y="2271111"/>
              <a:ext cx="2002604" cy="2002604"/>
            </a:xfrm>
            <a:prstGeom prst="ellipse">
              <a:avLst/>
            </a:prstGeom>
            <a:solidFill>
              <a:schemeClr val="bg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思源黑体 CN Light" panose="020B0300000000000000" pitchFamily="34" charset="-122"/>
                </a:rPr>
                <a:t>以过马路为例</a:t>
              </a:r>
              <a:endParaRPr kumimoji="0" lang="en-US" altLang="zh-CN" sz="3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sym typeface="思源黑体 CN Light" panose="020B0300000000000000" pitchFamily="34" charset="-122"/>
              </a:endParaRPr>
            </a:p>
          </p:txBody>
        </p:sp>
      </p:grpSp>
      <p:sp>
        <p:nvSpPr>
          <p:cNvPr id="17" name="MH_Other_8"/>
          <p:cNvSpPr/>
          <p:nvPr>
            <p:custDataLst>
              <p:tags r:id="rId8"/>
            </p:custDataLst>
          </p:nvPr>
        </p:nvSpPr>
        <p:spPr>
          <a:xfrm>
            <a:off x="1303967" y="3370140"/>
            <a:ext cx="250825" cy="250825"/>
          </a:xfrm>
          <a:prstGeom prst="ellipse">
            <a:avLst/>
          </a:prstGeom>
          <a:noFill/>
          <a:ln w="38100" cmpd="sng">
            <a:solidFill>
              <a:srgbClr val="C00000">
                <a:alpha val="5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8" name="MH_Other_9"/>
          <p:cNvSpPr/>
          <p:nvPr>
            <p:custDataLst>
              <p:tags r:id="rId9"/>
            </p:custDataLst>
          </p:nvPr>
        </p:nvSpPr>
        <p:spPr>
          <a:xfrm>
            <a:off x="1313492" y="2644653"/>
            <a:ext cx="339725" cy="339725"/>
          </a:xfrm>
          <a:prstGeom prst="ellipse">
            <a:avLst/>
          </a:prstGeom>
          <a:noFill/>
          <a:ln w="38100"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9" name="MH_Other_10"/>
          <p:cNvSpPr/>
          <p:nvPr>
            <p:custDataLst>
              <p:tags r:id="rId10"/>
            </p:custDataLst>
          </p:nvPr>
        </p:nvSpPr>
        <p:spPr>
          <a:xfrm>
            <a:off x="4090028" y="4227389"/>
            <a:ext cx="280988" cy="280988"/>
          </a:xfrm>
          <a:prstGeom prst="ellipse">
            <a:avLst/>
          </a:prstGeom>
          <a:noFill/>
          <a:ln w="38100" cmpd="sng">
            <a:solidFill>
              <a:srgbClr val="C00000">
                <a:alpha val="6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0" name="MH_Other_11"/>
          <p:cNvSpPr/>
          <p:nvPr>
            <p:custDataLst>
              <p:tags r:id="rId11"/>
            </p:custDataLst>
          </p:nvPr>
        </p:nvSpPr>
        <p:spPr>
          <a:xfrm>
            <a:off x="4045785" y="1652872"/>
            <a:ext cx="261937" cy="261937"/>
          </a:xfrm>
          <a:prstGeom prst="ellipse">
            <a:avLst/>
          </a:prstGeom>
          <a:noFill/>
          <a:ln w="38100" cmpd="sng">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3" name="TextBox 22"/>
          <p:cNvSpPr txBox="1">
            <a:spLocks noChangeArrowheads="1"/>
          </p:cNvSpPr>
          <p:nvPr/>
        </p:nvSpPr>
        <p:spPr bwMode="auto">
          <a:xfrm>
            <a:off x="6469294" y="2550057"/>
            <a:ext cx="503015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nSpc>
                <a:spcPct val="120000"/>
              </a:lnSpc>
              <a:defRPr/>
            </a:pPr>
            <a:r>
              <a:rPr kumimoji="0"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sym typeface="思源黑体 CN Light" panose="020B0300000000000000" pitchFamily="34" charset="-122"/>
              </a:rPr>
              <a:t>有上下行的汽车则对汽车的速度和距离以及自己的速度作出判断。是否在马路中间与汽车相交</a:t>
            </a:r>
            <a:endParaRPr kumimoji="0"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sym typeface="思源黑体 CN Light" panose="020B0300000000000000" pitchFamily="34" charset="-122"/>
            </a:endParaRPr>
          </a:p>
        </p:txBody>
      </p:sp>
      <p:sp>
        <p:nvSpPr>
          <p:cNvPr id="24" name="MH_Other_1"/>
          <p:cNvSpPr/>
          <p:nvPr>
            <p:custDataLst>
              <p:tags r:id="rId12"/>
            </p:custDataLst>
          </p:nvPr>
        </p:nvSpPr>
        <p:spPr>
          <a:xfrm>
            <a:off x="4998876" y="2316850"/>
            <a:ext cx="1232791" cy="1232791"/>
          </a:xfrm>
          <a:prstGeom prst="ellipse">
            <a:avLst/>
          </a:prstGeom>
          <a:solidFill>
            <a:srgbClr val="C00000"/>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风险评价</a:t>
            </a:r>
            <a:endPar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5" name="TextBox 22"/>
          <p:cNvSpPr txBox="1">
            <a:spLocks noChangeArrowheads="1"/>
          </p:cNvSpPr>
          <p:nvPr/>
        </p:nvSpPr>
        <p:spPr bwMode="auto">
          <a:xfrm>
            <a:off x="6322724" y="4039321"/>
            <a:ext cx="4777290"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nSpc>
                <a:spcPct val="120000"/>
              </a:lnSpc>
              <a:defRPr/>
            </a:pPr>
            <a:r>
              <a:rPr kumimoji="0"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sym typeface="思源黑体 CN Light" panose="020B0300000000000000" pitchFamily="34" charset="-122"/>
              </a:rPr>
              <a:t>当与汽车在马路中间相交的可能性变大时，自己停下来，让汽车先过</a:t>
            </a:r>
            <a:endParaRPr kumimoji="0"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sym typeface="思源黑体 CN Light" panose="020B0300000000000000" pitchFamily="34" charset="-122"/>
            </a:endParaRPr>
          </a:p>
        </p:txBody>
      </p:sp>
      <p:sp>
        <p:nvSpPr>
          <p:cNvPr id="26" name="MH_Other_1"/>
          <p:cNvSpPr/>
          <p:nvPr>
            <p:custDataLst>
              <p:tags r:id="rId13"/>
            </p:custDataLst>
          </p:nvPr>
        </p:nvSpPr>
        <p:spPr>
          <a:xfrm>
            <a:off x="4852305" y="3786700"/>
            <a:ext cx="1232791" cy="1232791"/>
          </a:xfrm>
          <a:prstGeom prst="ellipse">
            <a:avLst/>
          </a:prstGeom>
          <a:solidFill>
            <a:srgbClr val="C00000"/>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采取安全措施</a:t>
            </a:r>
            <a:endPar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7" name="TextBox 22"/>
          <p:cNvSpPr txBox="1">
            <a:spLocks noChangeArrowheads="1"/>
          </p:cNvSpPr>
          <p:nvPr/>
        </p:nvSpPr>
        <p:spPr bwMode="auto">
          <a:xfrm>
            <a:off x="5516204" y="5579853"/>
            <a:ext cx="4777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defRPr/>
            </a:pPr>
            <a:r>
              <a:rPr kumimoji="0"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sym typeface="思源黑体 CN Light" panose="020B0300000000000000" pitchFamily="34" charset="-122"/>
              </a:rPr>
              <a:t>最后确定没有危险时穿过马路</a:t>
            </a:r>
            <a:endParaRPr kumimoji="0" lang="zh-CN" altLang="en-US"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sym typeface="思源黑体 CN Light" panose="020B0300000000000000" pitchFamily="34" charset="-122"/>
            </a:endParaRPr>
          </a:p>
        </p:txBody>
      </p:sp>
      <p:sp>
        <p:nvSpPr>
          <p:cNvPr id="28" name="MH_Other_1"/>
          <p:cNvSpPr/>
          <p:nvPr>
            <p:custDataLst>
              <p:tags r:id="rId14"/>
            </p:custDataLst>
          </p:nvPr>
        </p:nvSpPr>
        <p:spPr>
          <a:xfrm>
            <a:off x="4045785" y="5025695"/>
            <a:ext cx="1373393" cy="1373393"/>
          </a:xfrm>
          <a:prstGeom prst="ellipse">
            <a:avLst/>
          </a:prstGeom>
          <a:solidFill>
            <a:srgbClr val="C00000"/>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最终实现活动目标</a:t>
            </a:r>
            <a:endParaRPr kumimoji="0" lang="zh-CN" altLang="en-US" sz="2000" b="1"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2500"/>
                            </p:stCondLst>
                            <p:childTnLst>
                              <p:par>
                                <p:cTn id="64" presetID="42"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4000"/>
                            </p:stCondLst>
                            <p:childTnLst>
                              <p:par>
                                <p:cTn id="76" presetID="42" presetClass="entr" presetSubtype="0"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53" presetClass="entr" presetSubtype="16"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par>
                          <p:cTn id="87" fill="hold">
                            <p:stCondLst>
                              <p:cond delay="55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2" grpId="0" bldLvl="0" animBg="1"/>
      <p:bldP spid="13" grpId="0" animBg="1"/>
      <p:bldP spid="17" grpId="0" animBg="1"/>
      <p:bldP spid="18" grpId="0" animBg="1"/>
      <p:bldP spid="19" grpId="0" animBg="1"/>
      <p:bldP spid="20" grpId="0" animBg="1"/>
      <p:bldP spid="23" grpId="0"/>
      <p:bldP spid="24" grpId="0" animBg="1"/>
      <p:bldP spid="25" grpId="0"/>
      <p:bldP spid="26" grpId="0" animBg="1"/>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蓝色背景"/>
          <p:cNvPicPr>
            <a:picLocks noChangeAspect="1"/>
          </p:cNvPicPr>
          <p:nvPr/>
        </p:nvPicPr>
        <p:blipFill>
          <a:blip r:embed="rId1"/>
          <a:stretch>
            <a:fillRect/>
          </a:stretch>
        </p:blipFill>
        <p:spPr>
          <a:xfrm>
            <a:off x="-34925" y="-3175"/>
            <a:ext cx="12226925" cy="6873875"/>
          </a:xfrm>
          <a:prstGeom prst="rect">
            <a:avLst/>
          </a:prstGeom>
        </p:spPr>
      </p:pic>
      <p:pic>
        <p:nvPicPr>
          <p:cNvPr id="7" name="图片 6" descr="红旗11"/>
          <p:cNvPicPr>
            <a:picLocks noChangeAspect="1"/>
          </p:cNvPicPr>
          <p:nvPr/>
        </p:nvPicPr>
        <p:blipFill>
          <a:blip r:embed="rId2"/>
          <a:stretch>
            <a:fillRect/>
          </a:stretch>
        </p:blipFill>
        <p:spPr>
          <a:xfrm>
            <a:off x="-34290" y="0"/>
            <a:ext cx="4460240" cy="1551305"/>
          </a:xfrm>
          <a:prstGeom prst="rect">
            <a:avLst/>
          </a:prstGeom>
        </p:spPr>
      </p:pic>
      <p:pic>
        <p:nvPicPr>
          <p:cNvPr id="4" name="图片 3" descr="红色建筑剪影3481"/>
          <p:cNvPicPr>
            <a:picLocks noChangeAspect="1"/>
          </p:cNvPicPr>
          <p:nvPr/>
        </p:nvPicPr>
        <p:blipFill>
          <a:blip r:embed="rId3"/>
          <a:srcRect t="33594" b="23167"/>
          <a:stretch>
            <a:fillRect/>
          </a:stretch>
        </p:blipFill>
        <p:spPr>
          <a:xfrm>
            <a:off x="1509395" y="4885690"/>
            <a:ext cx="5480050" cy="1692275"/>
          </a:xfrm>
          <a:prstGeom prst="rect">
            <a:avLst/>
          </a:prstGeom>
        </p:spPr>
      </p:pic>
      <p:pic>
        <p:nvPicPr>
          <p:cNvPr id="5" name="图片 4" descr="底部飘带光泽"/>
          <p:cNvPicPr>
            <a:picLocks noChangeAspect="1"/>
          </p:cNvPicPr>
          <p:nvPr/>
        </p:nvPicPr>
        <p:blipFill>
          <a:blip r:embed="rId4"/>
          <a:stretch>
            <a:fillRect/>
          </a:stretch>
        </p:blipFill>
        <p:spPr>
          <a:xfrm>
            <a:off x="-34925" y="5775325"/>
            <a:ext cx="12227560" cy="109537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grpSp>
        <p:nvGrpSpPr>
          <p:cNvPr id="8" name="组合 7"/>
          <p:cNvGrpSpPr/>
          <p:nvPr/>
        </p:nvGrpSpPr>
        <p:grpSpPr>
          <a:xfrm>
            <a:off x="4194376" y="1597017"/>
            <a:ext cx="1061746" cy="1000396"/>
            <a:chOff x="5934561" y="3363838"/>
            <a:chExt cx="734968" cy="692500"/>
          </a:xfrm>
        </p:grpSpPr>
        <p:sp>
          <p:nvSpPr>
            <p:cNvPr id="9" name="椭圆 8"/>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5934561" y="347156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175131" y="1597019"/>
            <a:ext cx="1061746" cy="936215"/>
            <a:chOff x="6688792" y="3363838"/>
            <a:chExt cx="734968" cy="648072"/>
          </a:xfrm>
        </p:grpSpPr>
        <p:sp>
          <p:nvSpPr>
            <p:cNvPr id="12" name="椭圆 11"/>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6688792" y="3492798"/>
              <a:ext cx="734968" cy="4039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三</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155886" y="1597021"/>
            <a:ext cx="1061746" cy="1026160"/>
            <a:chOff x="7471472" y="3363838"/>
            <a:chExt cx="734968" cy="710334"/>
          </a:xfrm>
        </p:grpSpPr>
        <p:sp>
          <p:nvSpPr>
            <p:cNvPr id="15" name="椭圆 14"/>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7471472" y="3489397"/>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pitchFamily="34" charset="-122"/>
                  <a:ea typeface="微软雅黑" panose="020B0503020204020204" pitchFamily="3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36641" y="1597021"/>
            <a:ext cx="1061746" cy="1008192"/>
            <a:chOff x="8197404" y="3363838"/>
            <a:chExt cx="734968" cy="697896"/>
          </a:xfrm>
        </p:grpSpPr>
        <p:sp>
          <p:nvSpPr>
            <p:cNvPr id="18" name="椭圆 17"/>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8197404" y="3476959"/>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914" y="1691947"/>
            <a:ext cx="986233" cy="797562"/>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1898" y="1689279"/>
            <a:ext cx="986233" cy="805272"/>
          </a:xfrm>
          <a:prstGeom prst="rect">
            <a:avLst/>
          </a:prstGeom>
        </p:spPr>
      </p:pic>
      <p:sp>
        <p:nvSpPr>
          <p:cNvPr id="22" name="矩形 21"/>
          <p:cNvSpPr/>
          <p:nvPr/>
        </p:nvSpPr>
        <p:spPr>
          <a:xfrm>
            <a:off x="986136" y="2862344"/>
            <a:ext cx="10397628" cy="1106805"/>
          </a:xfrm>
          <a:prstGeom prst="rect">
            <a:avLst/>
          </a:prstGeom>
        </p:spPr>
        <p:txBody>
          <a:bodyPr wrap="square">
            <a:spAutoFit/>
          </a:bodyPr>
          <a:lstStyle/>
          <a:p>
            <a:pPr algn="ctr" fontAlgn="base">
              <a:spcBef>
                <a:spcPct val="0"/>
              </a:spcBef>
              <a:spcAft>
                <a:spcPct val="0"/>
              </a:spcAft>
              <a:defRPr/>
            </a:pPr>
            <a:r>
              <a:rPr lang="zh-CN" altLang="en-US" sz="6600" b="1" spc="400" dirty="0">
                <a:latin typeface="微软雅黑" panose="020B0503020204020204" pitchFamily="34" charset="-122"/>
                <a:ea typeface="微软雅黑" panose="020B0503020204020204" pitchFamily="34" charset="-122"/>
              </a:rPr>
              <a:t>安全生产基础知识</a:t>
            </a:r>
            <a:endParaRPr lang="zh-CN" altLang="en-US" sz="6600" b="1" spc="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1000">
        <p14:warp dir="in"/>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animEffect transition="in" filter="fade">
                                      <p:cBhvr>
                                        <p:cTn id="46" dur="750"/>
                                        <p:tgtEl>
                                          <p:spTgt spid="6"/>
                                        </p:tgtEl>
                                      </p:cBhvr>
                                    </p:animEffect>
                                  </p:childTnLst>
                                </p:cTn>
                              </p:par>
                            </p:childTnLst>
                          </p:cTn>
                        </p:par>
                        <p:par>
                          <p:cTn id="47" fill="hold">
                            <p:stCondLst>
                              <p:cond delay="4500"/>
                            </p:stCondLst>
                            <p:childTnLst>
                              <p:par>
                                <p:cTn id="48" presetID="26" presetClass="emph" presetSubtype="0" fill="hold" nodeType="after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018915" y="5157470"/>
            <a:ext cx="6926580" cy="1169670"/>
          </a:xfrm>
          <a:prstGeom prst="rect">
            <a:avLst/>
          </a:prstGeom>
          <a:solidFill>
            <a:srgbClr val="F3FA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u="none" strike="noStrike" kern="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ea"/>
              <a:sym typeface="+mn-lt"/>
            </a:endParaRPr>
          </a:p>
        </p:txBody>
      </p:sp>
      <p:sp>
        <p:nvSpPr>
          <p:cNvPr id="22" name="矩形 21"/>
          <p:cNvSpPr/>
          <p:nvPr/>
        </p:nvSpPr>
        <p:spPr>
          <a:xfrm>
            <a:off x="4030001" y="4202675"/>
            <a:ext cx="6926765" cy="705560"/>
          </a:xfrm>
          <a:prstGeom prst="rect">
            <a:avLst/>
          </a:prstGeom>
          <a:solidFill>
            <a:srgbClr val="F3FA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u="none" strike="noStrike" kern="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ea"/>
              <a:sym typeface="+mn-lt"/>
            </a:endParaRPr>
          </a:p>
        </p:txBody>
      </p:sp>
      <p:sp>
        <p:nvSpPr>
          <p:cNvPr id="21" name="矩形 20"/>
          <p:cNvSpPr/>
          <p:nvPr/>
        </p:nvSpPr>
        <p:spPr>
          <a:xfrm>
            <a:off x="3997753" y="3255945"/>
            <a:ext cx="6926765" cy="705560"/>
          </a:xfrm>
          <a:prstGeom prst="rect">
            <a:avLst/>
          </a:prstGeom>
          <a:solidFill>
            <a:srgbClr val="F3FA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u="none" strike="noStrike" kern="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ea"/>
              <a:sym typeface="+mn-lt"/>
            </a:endParaRPr>
          </a:p>
        </p:txBody>
      </p:sp>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8" name="矩形 7"/>
          <p:cNvSpPr/>
          <p:nvPr/>
        </p:nvSpPr>
        <p:spPr>
          <a:xfrm>
            <a:off x="3010227" y="1730371"/>
            <a:ext cx="10459837" cy="83362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600" u="none" strike="noStrike" kern="10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cs typeface="+mn-ea"/>
                <a:sym typeface="+mn-lt"/>
              </a:rPr>
              <a:t>中华人民共和国安全生产法第三条</a:t>
            </a:r>
            <a:endParaRPr kumimoji="0" lang="zh-CN" altLang="en-US" sz="3600" u="none" strike="noStrike" kern="100" cap="none" spc="0" normalizeH="0" baseline="0" noProof="0" dirty="0">
              <a:ln>
                <a:noFill/>
              </a:ln>
              <a:solidFill>
                <a:srgbClr val="C00000"/>
              </a:solidFill>
              <a:effectLst/>
              <a:uLnTx/>
              <a:uFillTx/>
              <a:latin typeface="方正大黑简体" panose="02010601030101010101" pitchFamily="65" charset="-122"/>
              <a:ea typeface="方正大黑简体" panose="02010601030101010101" pitchFamily="65" charset="-122"/>
              <a:cs typeface="+mn-ea"/>
              <a:sym typeface="+mn-lt"/>
            </a:endParaRPr>
          </a:p>
        </p:txBody>
      </p:sp>
      <p:sp>
        <p:nvSpPr>
          <p:cNvPr id="9" name="矩形 8"/>
          <p:cNvSpPr/>
          <p:nvPr/>
        </p:nvSpPr>
        <p:spPr>
          <a:xfrm>
            <a:off x="4332522" y="3447503"/>
            <a:ext cx="6612867" cy="369332"/>
          </a:xfrm>
          <a:prstGeom prst="rect">
            <a:avLst/>
          </a:prstGeom>
        </p:spPr>
        <p:txBody>
          <a:bodyPr wrap="square">
            <a:spAutoFit/>
          </a:bodyPr>
          <a:lstStyle/>
          <a:p>
            <a:pPr lvl="0">
              <a:defRPr/>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① 以人为本            ② 坚持安全发展</a:t>
            </a:r>
            <a:endParaRPr kumimoji="0" lang="zh-CN" altLang="en-US"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1292421" y="3264156"/>
            <a:ext cx="2705332" cy="70556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ea"/>
                <a:sym typeface="+mn-lt"/>
              </a:rPr>
              <a:t>安全生产理念</a:t>
            </a:r>
            <a:endParaRPr kumimoji="0" lang="zh-CN" altLang="en-US" sz="2400" u="none" strike="noStrike" kern="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ea"/>
              <a:sym typeface="+mn-lt"/>
            </a:endParaRPr>
          </a:p>
        </p:txBody>
      </p:sp>
      <p:sp>
        <p:nvSpPr>
          <p:cNvPr id="12" name="矩形 11"/>
          <p:cNvSpPr/>
          <p:nvPr/>
        </p:nvSpPr>
        <p:spPr>
          <a:xfrm>
            <a:off x="1292421" y="4206781"/>
            <a:ext cx="2705332" cy="70556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0" cap="none" spc="0" normalizeH="0" baseline="0" noProof="0" dirty="0">
                <a:ln>
                  <a:noFill/>
                </a:ln>
                <a:solidFill>
                  <a:srgbClr val="FFFDF8"/>
                </a:solidFill>
                <a:effectLst/>
                <a:uLnTx/>
                <a:uFillTx/>
                <a:latin typeface="方正大黑简体" panose="02010601030101010101" pitchFamily="65" charset="-122"/>
                <a:ea typeface="方正大黑简体" panose="02010601030101010101" pitchFamily="65" charset="-122"/>
                <a:cs typeface="+mn-ea"/>
                <a:sym typeface="+mn-lt"/>
              </a:rPr>
              <a:t>安全生产方针</a:t>
            </a:r>
            <a:endParaRPr kumimoji="0" lang="zh-CN" altLang="en-US" sz="2400" u="none" strike="noStrike" kern="0" cap="none" spc="0" normalizeH="0" baseline="0" noProof="0" dirty="0">
              <a:ln>
                <a:noFill/>
              </a:ln>
              <a:solidFill>
                <a:srgbClr val="FFFDF8"/>
              </a:solidFill>
              <a:effectLst/>
              <a:uLnTx/>
              <a:uFillTx/>
              <a:latin typeface="方正大黑简体" panose="02010601030101010101" pitchFamily="65" charset="-122"/>
              <a:ea typeface="方正大黑简体" panose="02010601030101010101" pitchFamily="65" charset="-122"/>
              <a:cs typeface="+mn-ea"/>
              <a:sym typeface="+mn-lt"/>
            </a:endParaRPr>
          </a:p>
        </p:txBody>
      </p:sp>
      <p:sp>
        <p:nvSpPr>
          <p:cNvPr id="15" name="矩形 14"/>
          <p:cNvSpPr/>
          <p:nvPr/>
        </p:nvSpPr>
        <p:spPr>
          <a:xfrm>
            <a:off x="1293495" y="5149215"/>
            <a:ext cx="2724785" cy="118618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0" cap="none" spc="0" normalizeH="0" baseline="0" noProof="0" dirty="0">
                <a:ln>
                  <a:noFill/>
                </a:ln>
                <a:solidFill>
                  <a:srgbClr val="FFFDF8"/>
                </a:solidFill>
                <a:effectLst/>
                <a:uLnTx/>
                <a:uFillTx/>
                <a:latin typeface="方正大黑简体" panose="02010601030101010101" pitchFamily="65" charset="-122"/>
                <a:ea typeface="方正大黑简体" panose="02010601030101010101" pitchFamily="65" charset="-122"/>
                <a:cs typeface="+mn-ea"/>
                <a:sym typeface="+mn-lt"/>
              </a:rPr>
              <a:t>安全生产工作机制</a:t>
            </a:r>
            <a:endParaRPr kumimoji="0" lang="zh-CN" altLang="en-US" sz="2400" u="none" strike="noStrike" kern="0" cap="none" spc="0" normalizeH="0" baseline="0" noProof="0" dirty="0">
              <a:ln>
                <a:noFill/>
              </a:ln>
              <a:solidFill>
                <a:srgbClr val="FFFDF8"/>
              </a:solidFill>
              <a:effectLst/>
              <a:uLnTx/>
              <a:uFillTx/>
              <a:latin typeface="方正大黑简体" panose="02010601030101010101" pitchFamily="65" charset="-122"/>
              <a:ea typeface="方正大黑简体" panose="02010601030101010101" pitchFamily="65" charset="-122"/>
              <a:cs typeface="+mn-ea"/>
              <a:sym typeface="+mn-lt"/>
            </a:endParaRPr>
          </a:p>
        </p:txBody>
      </p:sp>
      <p:pic>
        <p:nvPicPr>
          <p:cNvPr id="6" name="图片 5" descr="图片包含 游戏机, 食物, 衬衫, 标志&#10;&#10;描述已自动生成"/>
          <p:cNvPicPr>
            <a:picLocks noChangeAspect="1"/>
          </p:cNvPicPr>
          <p:nvPr/>
        </p:nvPicPr>
        <p:blipFill rotWithShape="1">
          <a:blip r:embed="rId2" cstate="email"/>
          <a:srcRect/>
          <a:stretch>
            <a:fillRect/>
          </a:stretch>
        </p:blipFill>
        <p:spPr>
          <a:xfrm>
            <a:off x="1528550" y="1446005"/>
            <a:ext cx="1481677" cy="1402359"/>
          </a:xfrm>
          <a:prstGeom prst="rect">
            <a:avLst/>
          </a:prstGeom>
        </p:spPr>
      </p:pic>
      <p:sp>
        <p:nvSpPr>
          <p:cNvPr id="18" name="矩形 17"/>
          <p:cNvSpPr/>
          <p:nvPr/>
        </p:nvSpPr>
        <p:spPr>
          <a:xfrm>
            <a:off x="4332522" y="4386594"/>
            <a:ext cx="6612867" cy="369332"/>
          </a:xfrm>
          <a:prstGeom prst="rect">
            <a:avLst/>
          </a:prstGeom>
        </p:spPr>
        <p:txBody>
          <a:bodyPr wrap="square">
            <a:spAutoFit/>
          </a:bodyPr>
          <a:lstStyle/>
          <a:p>
            <a:pPr>
              <a:defRPr/>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① 安全第一            ② 预防为主            ③ 综合治理</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4332605" y="5149215"/>
            <a:ext cx="6612890" cy="1405255"/>
          </a:xfrm>
          <a:prstGeom prst="rect">
            <a:avLst/>
          </a:prstGeom>
        </p:spPr>
        <p:txBody>
          <a:bodyPr wrap="square">
            <a:noAutofit/>
          </a:bodyPr>
          <a:lstStyle/>
          <a:p>
            <a:pPr>
              <a:lnSpc>
                <a:spcPct val="130000"/>
              </a:lnSpc>
              <a:defRPr/>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管行业必须管安全、管业务必须管安全、管生产经营必须管安全</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a:lnSpc>
                <a:spcPct val="130000"/>
              </a:lnSpc>
              <a:defRPr/>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① 政府监管            ② 职工参与            ③ 生产经营单位负责</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lvl="0">
              <a:lnSpc>
                <a:spcPct val="130000"/>
              </a:lnSpc>
              <a:defRPr/>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④ 行业自律            ⑤ 社会监督</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lvl="0">
              <a:defRPr/>
            </a:pPr>
            <a:endParaRPr kumimoji="0" lang="zh-CN" altLang="en-US"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2000">
        <p14:gallery dir="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2" grpId="0" animBg="1"/>
      <p:bldP spid="21" grpId="0" animBg="1"/>
      <p:bldP spid="8" grpId="0"/>
      <p:bldP spid="9" grpId="0"/>
      <p:bldP spid="10" grpId="0" animBg="1"/>
      <p:bldP spid="12" grpId="0" animBg="1"/>
      <p:bldP spid="15" grpId="0" bldLvl="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grpSp>
        <p:nvGrpSpPr>
          <p:cNvPr id="4" name="组合 3"/>
          <p:cNvGrpSpPr/>
          <p:nvPr/>
        </p:nvGrpSpPr>
        <p:grpSpPr>
          <a:xfrm>
            <a:off x="5372933" y="1575163"/>
            <a:ext cx="5563369" cy="1068391"/>
            <a:chOff x="5372933" y="1575163"/>
            <a:chExt cx="5563369" cy="1068391"/>
          </a:xfrm>
        </p:grpSpPr>
        <p:sp>
          <p:nvSpPr>
            <p:cNvPr id="5" name="PA-1022161"/>
            <p:cNvSpPr/>
            <p:nvPr>
              <p:custDataLst>
                <p:tags r:id="rId2"/>
              </p:custDataLst>
            </p:nvPr>
          </p:nvSpPr>
          <p:spPr>
            <a:xfrm>
              <a:off x="5372933" y="1772786"/>
              <a:ext cx="560832" cy="560832"/>
            </a:xfrm>
            <a:prstGeom prst="ellipse">
              <a:avLst/>
            </a:prstGeom>
            <a:solidFill>
              <a:srgbClr val="C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字魂24号-镇魂手书" panose="00000500000000000000" pitchFamily="2" charset="-122"/>
                  <a:ea typeface="字魂24号-镇魂手书" panose="00000500000000000000" pitchFamily="2" charset="-122"/>
                </a:rPr>
                <a:t>1</a:t>
              </a:r>
              <a:endParaRPr kumimoji="0" lang="zh-CN" altLang="en-US" sz="1800" b="0" i="0" u="none" strike="noStrike" kern="0" cap="none" spc="0" normalizeH="0" baseline="0" noProof="0" dirty="0">
                <a:ln>
                  <a:noFill/>
                </a:ln>
                <a:solidFill>
                  <a:srgbClr val="FFFFFF"/>
                </a:solidFill>
                <a:effectLst/>
                <a:uLnTx/>
                <a:uFillTx/>
                <a:latin typeface="字魂24号-镇魂手书" panose="00000500000000000000" pitchFamily="2" charset="-122"/>
                <a:ea typeface="字魂24号-镇魂手书" panose="00000500000000000000" pitchFamily="2" charset="-122"/>
              </a:endParaRPr>
            </a:p>
          </p:txBody>
        </p:sp>
        <p:sp>
          <p:nvSpPr>
            <p:cNvPr id="6" name="PA-1022167"/>
            <p:cNvSpPr/>
            <p:nvPr>
              <p:custDataLst>
                <p:tags r:id="rId3"/>
              </p:custDataLst>
            </p:nvPr>
          </p:nvSpPr>
          <p:spPr>
            <a:xfrm>
              <a:off x="6059488" y="1575163"/>
              <a:ext cx="4876814" cy="1068391"/>
            </a:xfrm>
            <a:prstGeom prst="rect">
              <a:avLst/>
            </a:prstGeom>
            <a:noFill/>
            <a:ln w="25400" cap="flat" cmpd="sng" algn="ctr">
              <a:noFill/>
              <a:prstDash val="solid"/>
            </a:ln>
            <a:effectLst/>
          </p:spPr>
          <p:txBody>
            <a:bodyPr rtlCol="0" anchor="ctr"/>
            <a:lstStyle/>
            <a:p>
              <a:pPr marR="0" lvl="0" indent="0" algn="just" fontAlgn="base">
                <a:lnSpc>
                  <a:spcPct val="130000"/>
                </a:lnSpc>
                <a:spcBef>
                  <a:spcPct val="0"/>
                </a:spcBef>
                <a:spcAft>
                  <a:spcPct val="0"/>
                </a:spcAft>
                <a:buClrTx/>
                <a:buSzTx/>
                <a:buFontTx/>
                <a:buNone/>
                <a:defRPr/>
              </a:pPr>
              <a:r>
                <a:rPr lang="zh-CN" altLang="en-US" b="1" dirty="0">
                  <a:solidFill>
                    <a:srgbClr val="0070C0"/>
                  </a:solidFill>
                  <a:latin typeface="微软雅黑" panose="020B0503020204020204" pitchFamily="34" charset="-122"/>
                  <a:ea typeface="微软雅黑" panose="020B0503020204020204" pitchFamily="34" charset="-122"/>
                </a:rPr>
                <a:t>危险源</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是指可能导致人身伤害和（或）健康损害的根源、状态或行为或其组合。</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372933" y="3007339"/>
            <a:ext cx="5563369" cy="1223601"/>
            <a:chOff x="5372933" y="2884686"/>
            <a:chExt cx="5563369" cy="1223601"/>
          </a:xfrm>
        </p:grpSpPr>
        <p:sp>
          <p:nvSpPr>
            <p:cNvPr id="8" name="PA-1022162"/>
            <p:cNvSpPr/>
            <p:nvPr>
              <p:custDataLst>
                <p:tags r:id="rId4"/>
              </p:custDataLst>
            </p:nvPr>
          </p:nvSpPr>
          <p:spPr>
            <a:xfrm>
              <a:off x="5372933" y="3244191"/>
              <a:ext cx="560832" cy="560832"/>
            </a:xfrm>
            <a:prstGeom prst="ellipse">
              <a:avLst/>
            </a:prstGeom>
            <a:solidFill>
              <a:srgbClr val="C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字魂24号-镇魂手书" panose="00000500000000000000" pitchFamily="2" charset="-122"/>
                  <a:ea typeface="字魂24号-镇魂手书" panose="00000500000000000000" pitchFamily="2" charset="-122"/>
                </a:rPr>
                <a:t>2</a:t>
              </a:r>
              <a:endParaRPr kumimoji="0" lang="zh-CN" altLang="en-US" sz="1800" b="0" i="0" u="none" strike="noStrike" kern="0" cap="none" spc="0" normalizeH="0" baseline="0" noProof="0" dirty="0">
                <a:ln>
                  <a:noFill/>
                </a:ln>
                <a:solidFill>
                  <a:srgbClr val="FFFFFF"/>
                </a:solidFill>
                <a:effectLst/>
                <a:uLnTx/>
                <a:uFillTx/>
                <a:latin typeface="字魂24号-镇魂手书" panose="00000500000000000000" pitchFamily="2" charset="-122"/>
                <a:ea typeface="字魂24号-镇魂手书" panose="00000500000000000000" pitchFamily="2" charset="-122"/>
              </a:endParaRPr>
            </a:p>
          </p:txBody>
        </p:sp>
        <p:sp>
          <p:nvSpPr>
            <p:cNvPr id="9" name="PA-1022168"/>
            <p:cNvSpPr/>
            <p:nvPr>
              <p:custDataLst>
                <p:tags r:id="rId5"/>
              </p:custDataLst>
            </p:nvPr>
          </p:nvSpPr>
          <p:spPr>
            <a:xfrm>
              <a:off x="6059488" y="2884686"/>
              <a:ext cx="4876814" cy="1223601"/>
            </a:xfrm>
            <a:prstGeom prst="rect">
              <a:avLst/>
            </a:prstGeom>
            <a:noFill/>
            <a:ln w="25400" cap="flat" cmpd="sng" algn="ctr">
              <a:noFill/>
              <a:prstDash val="solid"/>
            </a:ln>
            <a:effectLst/>
          </p:spPr>
          <p:txBody>
            <a:bodyPr rtlCol="0" anchor="ctr"/>
            <a:lstStyle/>
            <a:p>
              <a:pPr marR="0" lvl="0" indent="0" algn="just" fontAlgn="base">
                <a:lnSpc>
                  <a:spcPct val="130000"/>
                </a:lnSpc>
                <a:spcBef>
                  <a:spcPct val="0"/>
                </a:spcBef>
                <a:spcAft>
                  <a:spcPct val="0"/>
                </a:spcAft>
                <a:buClrTx/>
                <a:buSzTx/>
                <a:buFontTx/>
                <a:buNone/>
                <a:defRPr/>
              </a:pPr>
              <a:r>
                <a:rPr lang="zh-CN" altLang="en-US" b="1" dirty="0">
                  <a:solidFill>
                    <a:srgbClr val="0070C0"/>
                  </a:solidFill>
                  <a:latin typeface="微软雅黑" panose="020B0503020204020204" pitchFamily="34" charset="-122"/>
                  <a:ea typeface="微软雅黑" panose="020B0503020204020204" pitchFamily="34" charset="-122"/>
                </a:rPr>
                <a:t>事件</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是指发生或可能发生与工作相关的健康损害或人身伤害（无论严重程度）、或者死亡的情况。</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372933" y="4475257"/>
            <a:ext cx="5563369" cy="1515368"/>
            <a:chOff x="5372933" y="4475257"/>
            <a:chExt cx="5563369" cy="1515368"/>
          </a:xfrm>
        </p:grpSpPr>
        <p:sp>
          <p:nvSpPr>
            <p:cNvPr id="12" name="PA-1022163"/>
            <p:cNvSpPr/>
            <p:nvPr>
              <p:custDataLst>
                <p:tags r:id="rId6"/>
              </p:custDataLst>
            </p:nvPr>
          </p:nvSpPr>
          <p:spPr>
            <a:xfrm>
              <a:off x="5372933" y="4904662"/>
              <a:ext cx="560832" cy="560832"/>
            </a:xfrm>
            <a:prstGeom prst="ellipse">
              <a:avLst/>
            </a:prstGeom>
            <a:solidFill>
              <a:srgbClr val="C0000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srgbClr val="FFFFFF"/>
                  </a:solidFill>
                  <a:effectLst/>
                  <a:uLnTx/>
                  <a:uFillTx/>
                  <a:latin typeface="字魂24号-镇魂手书" panose="00000500000000000000" pitchFamily="2" charset="-122"/>
                  <a:ea typeface="字魂24号-镇魂手书" panose="00000500000000000000" pitchFamily="2" charset="-122"/>
                </a:rPr>
                <a:t>3</a:t>
              </a:r>
              <a:endParaRPr kumimoji="0" lang="zh-CN" altLang="en-US" sz="1800" b="0" i="0" u="none" strike="noStrike" kern="0" cap="none" spc="0" normalizeH="0" baseline="0" noProof="0" dirty="0">
                <a:ln>
                  <a:noFill/>
                </a:ln>
                <a:solidFill>
                  <a:srgbClr val="FFFFFF"/>
                </a:solidFill>
                <a:effectLst/>
                <a:uLnTx/>
                <a:uFillTx/>
                <a:latin typeface="字魂24号-镇魂手书" panose="00000500000000000000" pitchFamily="2" charset="-122"/>
                <a:ea typeface="字魂24号-镇魂手书" panose="00000500000000000000" pitchFamily="2" charset="-122"/>
              </a:endParaRPr>
            </a:p>
          </p:txBody>
        </p:sp>
        <p:sp>
          <p:nvSpPr>
            <p:cNvPr id="13" name="PA-1022169"/>
            <p:cNvSpPr/>
            <p:nvPr>
              <p:custDataLst>
                <p:tags r:id="rId7"/>
              </p:custDataLst>
            </p:nvPr>
          </p:nvSpPr>
          <p:spPr>
            <a:xfrm>
              <a:off x="6059488" y="4475257"/>
              <a:ext cx="4876814" cy="1515368"/>
            </a:xfrm>
            <a:prstGeom prst="rect">
              <a:avLst/>
            </a:prstGeom>
            <a:noFill/>
            <a:ln w="25400" cap="flat" cmpd="sng" algn="ctr">
              <a:noFill/>
              <a:prstDash val="solid"/>
            </a:ln>
            <a:effectLst/>
          </p:spPr>
          <p:txBody>
            <a:bodyPr rtlCol="0" anchor="ctr"/>
            <a:lstStyle/>
            <a:p>
              <a:pPr marR="0" lvl="0" indent="0" algn="just" fontAlgn="base">
                <a:lnSpc>
                  <a:spcPct val="130000"/>
                </a:lnSpc>
                <a:spcBef>
                  <a:spcPct val="0"/>
                </a:spcBef>
                <a:spcAft>
                  <a:spcPct val="0"/>
                </a:spcAft>
                <a:buClrTx/>
                <a:buSzTx/>
                <a:buFontTx/>
                <a:buNone/>
                <a:defRPr/>
              </a:pPr>
              <a:r>
                <a:rPr lang="zh-CN" altLang="en-US" b="1" dirty="0">
                  <a:solidFill>
                    <a:srgbClr val="0070C0"/>
                  </a:solidFill>
                  <a:latin typeface="微软雅黑" panose="020B0503020204020204" pitchFamily="34" charset="-122"/>
                  <a:ea typeface="微软雅黑" panose="020B0503020204020204" pitchFamily="34" charset="-122"/>
                </a:rPr>
                <a:t>风险</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是指发生危险事件和摆脱有害暴露的可能性，与随之引发的人身伤害或健康损害的严重性组合。</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7331" y="1546460"/>
            <a:ext cx="3502298" cy="4517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5" name="矩形: 圆角 15"/>
          <p:cNvSpPr/>
          <p:nvPr/>
        </p:nvSpPr>
        <p:spPr>
          <a:xfrm>
            <a:off x="2407661" y="4076285"/>
            <a:ext cx="2696602" cy="836637"/>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 不违章作业</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6" name="矩形: 圆角 16"/>
          <p:cNvSpPr/>
          <p:nvPr/>
        </p:nvSpPr>
        <p:spPr>
          <a:xfrm>
            <a:off x="2407661" y="5065048"/>
            <a:ext cx="2696602" cy="836637"/>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 不违反劳动纪律</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 name="矩形: 圆角 18"/>
          <p:cNvSpPr/>
          <p:nvPr/>
        </p:nvSpPr>
        <p:spPr>
          <a:xfrm>
            <a:off x="3792206" y="1528136"/>
            <a:ext cx="6703341" cy="1193572"/>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4000" dirty="0">
                <a:solidFill>
                  <a:srgbClr val="FFFAF0"/>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rPr>
              <a:t>安全生产的“三不违”</a:t>
            </a:r>
            <a:endParaRPr kumimoji="0" lang="zh-CN" altLang="en-US" sz="4000" i="0" u="none" strike="noStrike" kern="1200" cap="none" spc="0" normalizeH="0" baseline="0" noProof="0" dirty="0">
              <a:ln>
                <a:noFill/>
              </a:ln>
              <a:solidFill>
                <a:srgbClr val="FFFAF0"/>
              </a:solidFill>
              <a:effectLst>
                <a:outerShdw blurRad="38100" dist="38100" dir="2700000" algn="tl">
                  <a:srgbClr val="000000">
                    <a:alpha val="43137"/>
                  </a:srgbClr>
                </a:outerShdw>
              </a:effectLst>
              <a:uLnTx/>
              <a:uFillTx/>
              <a:latin typeface="方正粗黑宋简体" panose="02000000000000000000" pitchFamily="2" charset="-122"/>
              <a:ea typeface="方正粗黑宋简体" panose="02000000000000000000" pitchFamily="2" charset="-122"/>
            </a:endParaRPr>
          </a:p>
        </p:txBody>
      </p:sp>
      <p:sp>
        <p:nvSpPr>
          <p:cNvPr id="8" name="矩形: 圆角 19"/>
          <p:cNvSpPr/>
          <p:nvPr/>
        </p:nvSpPr>
        <p:spPr>
          <a:xfrm>
            <a:off x="1568330" y="3106013"/>
            <a:ext cx="659778" cy="83663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srgbClr val="FFFAF0"/>
                </a:solidFill>
                <a:effectLst/>
                <a:uLnTx/>
                <a:uFillTx/>
                <a:latin typeface="方正粗黑宋简体" panose="02000000000000000000" pitchFamily="2" charset="-122"/>
                <a:ea typeface="方正粗黑宋简体" panose="02000000000000000000" pitchFamily="2" charset="-122"/>
              </a:rPr>
              <a:t>1</a:t>
            </a:r>
            <a:endParaRPr kumimoji="0" lang="zh-CN" altLang="en-US" sz="2400" i="0" u="none" strike="noStrike" kern="1200" cap="none" spc="0" normalizeH="0" baseline="0" noProof="0" dirty="0">
              <a:ln>
                <a:noFill/>
              </a:ln>
              <a:solidFill>
                <a:srgbClr val="FFFAF0"/>
              </a:solidFill>
              <a:effectLst/>
              <a:uLnTx/>
              <a:uFillTx/>
              <a:latin typeface="方正粗黑宋简体" panose="02000000000000000000" pitchFamily="2" charset="-122"/>
              <a:ea typeface="方正粗黑宋简体" panose="02000000000000000000" pitchFamily="2" charset="-122"/>
            </a:endParaRPr>
          </a:p>
        </p:txBody>
      </p:sp>
      <p:sp>
        <p:nvSpPr>
          <p:cNvPr id="9" name="矩形: 圆角 20"/>
          <p:cNvSpPr/>
          <p:nvPr/>
        </p:nvSpPr>
        <p:spPr>
          <a:xfrm>
            <a:off x="1568330" y="4076285"/>
            <a:ext cx="659778" cy="83663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srgbClr val="FFFAF0"/>
                </a:solidFill>
                <a:effectLst/>
                <a:uLnTx/>
                <a:uFillTx/>
                <a:latin typeface="方正粗黑宋简体" panose="02000000000000000000" pitchFamily="2" charset="-122"/>
                <a:ea typeface="方正粗黑宋简体" panose="02000000000000000000" pitchFamily="2" charset="-122"/>
              </a:rPr>
              <a:t>2</a:t>
            </a:r>
            <a:endParaRPr kumimoji="0" lang="zh-CN" altLang="en-US" sz="2400" i="0" u="none" strike="noStrike" kern="1200" cap="none" spc="0" normalizeH="0" baseline="0" noProof="0" dirty="0">
              <a:ln>
                <a:noFill/>
              </a:ln>
              <a:solidFill>
                <a:srgbClr val="FFFAF0"/>
              </a:solidFill>
              <a:effectLst/>
              <a:uLnTx/>
              <a:uFillTx/>
              <a:latin typeface="方正粗黑宋简体" panose="02000000000000000000" pitchFamily="2" charset="-122"/>
              <a:ea typeface="方正粗黑宋简体" panose="02000000000000000000" pitchFamily="2" charset="-122"/>
            </a:endParaRPr>
          </a:p>
        </p:txBody>
      </p:sp>
      <p:sp>
        <p:nvSpPr>
          <p:cNvPr id="10" name="矩形: 圆角 9"/>
          <p:cNvSpPr/>
          <p:nvPr/>
        </p:nvSpPr>
        <p:spPr>
          <a:xfrm>
            <a:off x="1568330" y="5065047"/>
            <a:ext cx="659778" cy="836637"/>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srgbClr val="FFFAF0"/>
                </a:solidFill>
                <a:effectLst/>
                <a:uLnTx/>
                <a:uFillTx/>
                <a:latin typeface="方正粗黑宋简体" panose="02000000000000000000" pitchFamily="2" charset="-122"/>
                <a:ea typeface="方正粗黑宋简体" panose="02000000000000000000" pitchFamily="2" charset="-122"/>
              </a:rPr>
              <a:t>3</a:t>
            </a:r>
            <a:endParaRPr kumimoji="0" lang="zh-CN" altLang="en-US" sz="2400" i="0" u="none" strike="noStrike" kern="1200" cap="none" spc="0" normalizeH="0" baseline="0" noProof="0" dirty="0">
              <a:ln>
                <a:noFill/>
              </a:ln>
              <a:solidFill>
                <a:srgbClr val="FFFAF0"/>
              </a:solidFill>
              <a:effectLst/>
              <a:uLnTx/>
              <a:uFillTx/>
              <a:latin typeface="方正粗黑宋简体" panose="02000000000000000000" pitchFamily="2" charset="-122"/>
              <a:ea typeface="方正粗黑宋简体" panose="02000000000000000000" pitchFamily="2" charset="-122"/>
            </a:endParaRPr>
          </a:p>
        </p:txBody>
      </p:sp>
      <p:grpSp>
        <p:nvGrpSpPr>
          <p:cNvPr id="12" name="组合 11"/>
          <p:cNvGrpSpPr/>
          <p:nvPr/>
        </p:nvGrpSpPr>
        <p:grpSpPr>
          <a:xfrm>
            <a:off x="5862778" y="3106014"/>
            <a:ext cx="4632770" cy="2795670"/>
            <a:chOff x="7943163" y="3288709"/>
            <a:chExt cx="3092699" cy="3050851"/>
          </a:xfrm>
        </p:grpSpPr>
        <p:sp>
          <p:nvSpPr>
            <p:cNvPr id="18" name="矩形: 圆角 23"/>
            <p:cNvSpPr/>
            <p:nvPr/>
          </p:nvSpPr>
          <p:spPr>
            <a:xfrm>
              <a:off x="7943163" y="3288709"/>
              <a:ext cx="3092699" cy="3050851"/>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字魂59号-创粗黑" panose="00000500000000000000" pitchFamily="2" charset="-122"/>
                <a:ea typeface="zihun59hao-chuangcuhei" pitchFamily="2" charset="-122"/>
                <a:cs typeface="+mn-cs"/>
              </a:endParaRPr>
            </a:p>
          </p:txBody>
        </p:sp>
        <p:sp>
          <p:nvSpPr>
            <p:cNvPr id="19" name="矩形 18"/>
            <p:cNvSpPr/>
            <p:nvPr/>
          </p:nvSpPr>
          <p:spPr>
            <a:xfrm>
              <a:off x="8197351" y="3645295"/>
              <a:ext cx="2584322" cy="2317500"/>
            </a:xfrm>
            <a:prstGeom prst="rect">
              <a:avLst/>
            </a:prstGeom>
          </p:spPr>
          <p:txBody>
            <a:bodyPr wrap="square">
              <a:spAutoFit/>
            </a:bodyPr>
            <a:lstStyle/>
            <a:p>
              <a:pPr lvl="0">
                <a:lnSpc>
                  <a:spcPct val="150000"/>
                </a:lnSpc>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“三违”是事故的根源，是安全的大敌。违章指挥等于杀人，违章作业等于自杀，“三违”不除，安全不保。</a:t>
              </a:r>
              <a:endParaRPr kumimoji="0" lang="zh-CN" altLang="en-US" sz="22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cxnSp>
        <p:nvCxnSpPr>
          <p:cNvPr id="13" name="直接箭头连接符 25"/>
          <p:cNvCxnSpPr/>
          <p:nvPr/>
        </p:nvCxnSpPr>
        <p:spPr>
          <a:xfrm flipV="1">
            <a:off x="5283817" y="3499449"/>
            <a:ext cx="578961" cy="1217"/>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26"/>
          <p:cNvCxnSpPr/>
          <p:nvPr/>
        </p:nvCxnSpPr>
        <p:spPr>
          <a:xfrm flipV="1">
            <a:off x="5283816" y="4519961"/>
            <a:ext cx="578961" cy="1217"/>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27"/>
          <p:cNvCxnSpPr/>
          <p:nvPr/>
        </p:nvCxnSpPr>
        <p:spPr>
          <a:xfrm flipV="1">
            <a:off x="5283816" y="5376444"/>
            <a:ext cx="578961" cy="1217"/>
          </a:xfrm>
          <a:prstGeom prst="straightConnector1">
            <a:avLst/>
          </a:prstGeom>
          <a:ln>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矩形: 圆角 28"/>
          <p:cNvSpPr/>
          <p:nvPr/>
        </p:nvSpPr>
        <p:spPr>
          <a:xfrm>
            <a:off x="2407661" y="3106014"/>
            <a:ext cx="2696602" cy="836637"/>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 不违章指挥</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17" name="图片 16" descr="图片包含 游戏机, 伞&#10;&#10;描述已自动生成"/>
          <p:cNvPicPr>
            <a:picLocks noChangeAspect="1"/>
          </p:cNvPicPr>
          <p:nvPr/>
        </p:nvPicPr>
        <p:blipFill rotWithShape="1">
          <a:blip r:embed="rId2" cstate="email"/>
          <a:srcRect l="-2353"/>
          <a:stretch>
            <a:fillRect/>
          </a:stretch>
        </p:blipFill>
        <p:spPr>
          <a:xfrm>
            <a:off x="1568330" y="1528136"/>
            <a:ext cx="2166703" cy="1190048"/>
          </a:xfrm>
          <a:prstGeom prst="rect">
            <a:avLst/>
          </a:prstGeom>
          <a:ln>
            <a:noFill/>
          </a:ln>
          <a:effectLst/>
        </p:spPr>
      </p:pic>
    </p:spTree>
  </p:cSld>
  <p:clrMapOvr>
    <a:masterClrMapping/>
  </p:clrMapOvr>
  <mc:AlternateContent xmlns:mc="http://schemas.openxmlformats.org/markup-compatibility/2006">
    <mc:Choice xmlns:p14="http://schemas.microsoft.com/office/powerpoint/2010/main" Requires="p14">
      <p:transition spd="slow" p14:dur="1600" advClick="0" advTm="12000">
        <p14:gallery dir="l"/>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2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3500"/>
                            </p:stCondLst>
                            <p:childTnLst>
                              <p:par>
                                <p:cTn id="59" presetID="10" presetClass="entr" presetSubtype="0"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矩形 3"/>
          <p:cNvSpPr/>
          <p:nvPr/>
        </p:nvSpPr>
        <p:spPr>
          <a:xfrm>
            <a:off x="1387228" y="1614558"/>
            <a:ext cx="9433048" cy="174533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5" name="矩形 4"/>
          <p:cNvSpPr/>
          <p:nvPr/>
        </p:nvSpPr>
        <p:spPr>
          <a:xfrm>
            <a:off x="1685964" y="2154423"/>
            <a:ext cx="7437098" cy="961289"/>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sym typeface="字魂35号-经典雅黑" panose="02000000000000000000" pitchFamily="2" charset="-122"/>
              </a:rPr>
              <a:t>不伤害自己就是要提高自我保护意识，不能由于自己的</a:t>
            </a:r>
            <a:endParaRPr lang="en-US" altLang="zh-CN" sz="2000" dirty="0">
              <a:latin typeface="微软雅黑" panose="020B0503020204020204" pitchFamily="34" charset="-122"/>
              <a:ea typeface="微软雅黑" panose="020B0503020204020204" pitchFamily="34" charset="-122"/>
              <a:sym typeface="字魂35号-经典雅黑" panose="02000000000000000000" pitchFamily="2" charset="-122"/>
            </a:endParaRPr>
          </a:p>
          <a:p>
            <a:pPr>
              <a:lnSpc>
                <a:spcPct val="150000"/>
              </a:lnSpc>
            </a:pPr>
            <a:r>
              <a:rPr lang="zh-CN" altLang="en-US" sz="2000" dirty="0">
                <a:latin typeface="微软雅黑" panose="020B0503020204020204" pitchFamily="34" charset="-122"/>
                <a:ea typeface="微软雅黑" panose="020B0503020204020204" pitchFamily="34" charset="-122"/>
                <a:sym typeface="字魂35号-经典雅黑" panose="02000000000000000000" pitchFamily="2" charset="-122"/>
              </a:rPr>
              <a:t>疏忽、失误而使自己受到伤害。</a:t>
            </a:r>
            <a:endParaRPr lang="zh-CN" altLang="zh-CN" sz="2000" dirty="0">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6" name="矩形 5"/>
          <p:cNvSpPr/>
          <p:nvPr/>
        </p:nvSpPr>
        <p:spPr>
          <a:xfrm>
            <a:off x="1859608" y="1337985"/>
            <a:ext cx="2595434" cy="539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方正粗黑宋简体" panose="02000000000000000000" pitchFamily="2" charset="-122"/>
                <a:ea typeface="方正粗黑宋简体" panose="02000000000000000000" pitchFamily="2" charset="-122"/>
                <a:sym typeface="字魂35号-经典雅黑" panose="02000000000000000000" pitchFamily="2" charset="-122"/>
              </a:rPr>
              <a:t>不伤害自己</a:t>
            </a:r>
            <a:endParaRPr lang="zh-CN" altLang="en-US" sz="2800" b="1" dirty="0">
              <a:solidFill>
                <a:srgbClr val="FCFF85"/>
              </a:solidFill>
              <a:latin typeface="方正粗黑宋简体" panose="02000000000000000000" pitchFamily="2" charset="-122"/>
              <a:ea typeface="方正粗黑宋简体" panose="02000000000000000000" pitchFamily="2" charset="-122"/>
              <a:sym typeface="字魂35号-经典雅黑"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2867" y="1374326"/>
            <a:ext cx="3018984" cy="1985562"/>
          </a:xfrm>
          <a:prstGeom prst="rect">
            <a:avLst/>
          </a:prstGeom>
        </p:spPr>
      </p:pic>
      <p:sp>
        <p:nvSpPr>
          <p:cNvPr id="8" name="文本框 3"/>
          <p:cNvSpPr txBox="1"/>
          <p:nvPr/>
        </p:nvSpPr>
        <p:spPr>
          <a:xfrm>
            <a:off x="5751660" y="3698282"/>
            <a:ext cx="5439503" cy="2554545"/>
          </a:xfrm>
          <a:prstGeom prst="rect">
            <a:avLst/>
          </a:prstGeom>
          <a:noFill/>
        </p:spPr>
        <p:txBody>
          <a:bodyPr wrap="square" rtlCol="0">
            <a:spAutoFit/>
          </a:bodyPr>
          <a:lstStyle/>
          <a:p>
            <a:pPr lvl="0" defTabSz="1219200">
              <a:lnSpc>
                <a:spcPct val="150000"/>
              </a:lnSpc>
              <a:defRPr/>
            </a:pPr>
            <a:r>
              <a:rPr lang="zh-CN" altLang="en-US" sz="2000" dirty="0">
                <a:solidFill>
                  <a:srgbClr val="0070C0"/>
                </a:solidFill>
                <a:latin typeface="方正大黑简体" panose="02010601030101010101" pitchFamily="65" charset="-122"/>
                <a:ea typeface="方正大黑简体" panose="02010601030101010101" pitchFamily="65" charset="-122"/>
              </a:rPr>
              <a:t>想要不伤害自己，应该做到以下几个方面：</a:t>
            </a:r>
            <a:endParaRPr lang="en-US" altLang="zh-CN" sz="2000" dirty="0">
              <a:solidFill>
                <a:srgbClr val="0070C0"/>
              </a:solidFill>
              <a:latin typeface="方正大黑简体" panose="02010601030101010101" pitchFamily="65" charset="-122"/>
              <a:ea typeface="方正大黑简体" panose="02010601030101010101" pitchFamily="65" charset="-122"/>
            </a:endParaRPr>
          </a:p>
          <a:p>
            <a:pPr marL="342900" lvl="0" indent="-342900" defTabSz="1219200">
              <a:lnSpc>
                <a:spcPct val="150000"/>
              </a:lnSpc>
              <a:spcBef>
                <a:spcPts val="1200"/>
              </a:spcBef>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做到不伤害自己，应身体、精神保持良好状态，不做与工作无关的事；</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劳动着装齐全，劳保用品符合岗位要求；</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注意现场安全标识，不违章作业，拒绝违章指挥；</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对工作现场危险有害因素进行辨识。</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228" y="3636461"/>
            <a:ext cx="4017285" cy="26781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3849"/>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蓝色背景"/>
          <p:cNvPicPr>
            <a:picLocks noChangeAspect="1"/>
          </p:cNvPicPr>
          <p:nvPr/>
        </p:nvPicPr>
        <p:blipFill>
          <a:blip r:embed="rId1"/>
          <a:stretch>
            <a:fillRect/>
          </a:stretch>
        </p:blipFill>
        <p:spPr>
          <a:xfrm>
            <a:off x="-34925" y="0"/>
            <a:ext cx="12226925" cy="6873875"/>
          </a:xfrm>
          <a:prstGeom prst="rect">
            <a:avLst/>
          </a:prstGeom>
        </p:spPr>
      </p:pic>
      <p:pic>
        <p:nvPicPr>
          <p:cNvPr id="20" name="图片 19" descr="红色建筑剪影3481"/>
          <p:cNvPicPr>
            <a:picLocks noChangeAspect="1"/>
          </p:cNvPicPr>
          <p:nvPr/>
        </p:nvPicPr>
        <p:blipFill>
          <a:blip r:embed="rId2"/>
          <a:srcRect t="33594" b="23167"/>
          <a:stretch>
            <a:fillRect/>
          </a:stretch>
        </p:blipFill>
        <p:spPr>
          <a:xfrm>
            <a:off x="1509395" y="4885690"/>
            <a:ext cx="5480050" cy="1692275"/>
          </a:xfrm>
          <a:prstGeom prst="rect">
            <a:avLst/>
          </a:prstGeom>
        </p:spPr>
      </p:pic>
      <p:pic>
        <p:nvPicPr>
          <p:cNvPr id="21" name="图片 20" descr="底部飘带光泽"/>
          <p:cNvPicPr>
            <a:picLocks noChangeAspect="1"/>
          </p:cNvPicPr>
          <p:nvPr/>
        </p:nvPicPr>
        <p:blipFill>
          <a:blip r:embed="rId3"/>
          <a:stretch>
            <a:fillRect/>
          </a:stretch>
        </p:blipFill>
        <p:spPr>
          <a:xfrm>
            <a:off x="-34925" y="5775325"/>
            <a:ext cx="12227560" cy="1095375"/>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sp>
        <p:nvSpPr>
          <p:cNvPr id="43" name="MH_Number_1">
            <a:hlinkClick r:id="rId5" action="ppaction://hlinksldjump"/>
          </p:cNvPr>
          <p:cNvSpPr/>
          <p:nvPr>
            <p:custDataLst>
              <p:tags r:id="rId6"/>
            </p:custDataLst>
          </p:nvPr>
        </p:nvSpPr>
        <p:spPr>
          <a:xfrm>
            <a:off x="3759198" y="1532386"/>
            <a:ext cx="493005" cy="492671"/>
          </a:xfrm>
          <a:prstGeom prst="roundRect">
            <a:avLst>
              <a:gd name="adj" fmla="val 7615"/>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ea typeface="字魂35号-经典雅黑" panose="02000000000000000000" pitchFamily="2" charset="-122"/>
                <a:cs typeface="Times New Roman" panose="02020603050405020304" pitchFamily="18" charset="0"/>
              </a:rPr>
              <a:t>02</a:t>
            </a:r>
            <a:endParaRPr lang="zh-CN" altLang="en-US" sz="2800" b="1" dirty="0">
              <a:solidFill>
                <a:srgbClr val="FFFFFF"/>
              </a:solidFill>
              <a:ea typeface="字魂35号-经典雅黑" panose="02000000000000000000" pitchFamily="2" charset="-122"/>
              <a:cs typeface="Times New Roman" panose="02020603050405020304" pitchFamily="18" charset="0"/>
            </a:endParaRPr>
          </a:p>
        </p:txBody>
      </p:sp>
      <p:sp>
        <p:nvSpPr>
          <p:cNvPr id="44" name="MH_Entry_1">
            <a:hlinkClick r:id="rId5" action="ppaction://hlinksldjump"/>
          </p:cNvPr>
          <p:cNvSpPr/>
          <p:nvPr>
            <p:custDataLst>
              <p:tags r:id="rId7"/>
            </p:custDataLst>
          </p:nvPr>
        </p:nvSpPr>
        <p:spPr>
          <a:xfrm>
            <a:off x="4421755" y="1532386"/>
            <a:ext cx="4504531" cy="492671"/>
          </a:xfrm>
          <a:prstGeom prst="roundRect">
            <a:avLst>
              <a:gd name="adj" fmla="val 9124"/>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a:bodyPr>
          <a:lstStyle/>
          <a:p>
            <a:r>
              <a:rPr lang="zh-CN" altLang="en-US" sz="2400" b="1" spc="200" dirty="0">
                <a:solidFill>
                  <a:schemeClr val="bg1"/>
                </a:solidFill>
                <a:latin typeface="微软雅黑" panose="020B0503020204020204" pitchFamily="34" charset="-122"/>
                <a:ea typeface="微软雅黑" panose="020B0503020204020204" pitchFamily="34" charset="-122"/>
              </a:rPr>
              <a:t> 关于安全基本概述</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45" name="MH_Entry_2">
            <a:hlinkClick r:id="rId8" action="ppaction://hlinksldjump"/>
          </p:cNvPr>
          <p:cNvSpPr/>
          <p:nvPr>
            <p:custDataLst>
              <p:tags r:id="rId9"/>
            </p:custDataLst>
          </p:nvPr>
        </p:nvSpPr>
        <p:spPr>
          <a:xfrm>
            <a:off x="4421755" y="2382807"/>
            <a:ext cx="4504531" cy="492671"/>
          </a:xfrm>
          <a:prstGeom prst="roundRect">
            <a:avLst>
              <a:gd name="adj" fmla="val 9124"/>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a:bodyPr>
          <a:lstStyle/>
          <a:p>
            <a:r>
              <a:rPr lang="zh-CN" altLang="en-US" sz="2400" b="1" spc="200" dirty="0">
                <a:solidFill>
                  <a:schemeClr val="bg1"/>
                </a:solidFill>
                <a:latin typeface="微软雅黑" panose="020B0503020204020204" pitchFamily="34" charset="-122"/>
                <a:ea typeface="微软雅黑" panose="020B0503020204020204" pitchFamily="34" charset="-122"/>
              </a:rPr>
              <a:t> 安全生产基础知识</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46" name="MH_Entry_3">
            <a:hlinkClick r:id="rId10" action="ppaction://hlinksldjump"/>
          </p:cNvPr>
          <p:cNvSpPr/>
          <p:nvPr>
            <p:custDataLst>
              <p:tags r:id="rId11"/>
            </p:custDataLst>
          </p:nvPr>
        </p:nvSpPr>
        <p:spPr>
          <a:xfrm>
            <a:off x="4421755" y="3233228"/>
            <a:ext cx="4504531" cy="492671"/>
          </a:xfrm>
          <a:prstGeom prst="roundRect">
            <a:avLst>
              <a:gd name="adj" fmla="val 9124"/>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a:bodyPr>
          <a:lstStyle/>
          <a:p>
            <a:r>
              <a:rPr lang="zh-CN" altLang="en-US" sz="2400" b="1" spc="200" dirty="0">
                <a:solidFill>
                  <a:schemeClr val="bg1"/>
                </a:solidFill>
                <a:latin typeface="微软雅黑" panose="020B0503020204020204" pitchFamily="34" charset="-122"/>
                <a:ea typeface="微软雅黑" panose="020B0503020204020204" pitchFamily="34" charset="-122"/>
              </a:rPr>
              <a:t> 安全管理基础知识</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47" name="MH_Entry_4">
            <a:hlinkClick r:id="rId12" action="ppaction://hlinksldjump"/>
          </p:cNvPr>
          <p:cNvSpPr/>
          <p:nvPr>
            <p:custDataLst>
              <p:tags r:id="rId13"/>
            </p:custDataLst>
          </p:nvPr>
        </p:nvSpPr>
        <p:spPr>
          <a:xfrm>
            <a:off x="4421755" y="4083649"/>
            <a:ext cx="4504531" cy="492671"/>
          </a:xfrm>
          <a:prstGeom prst="roundRect">
            <a:avLst>
              <a:gd name="adj" fmla="val 9124"/>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a:bodyPr>
          <a:lstStyle/>
          <a:p>
            <a:r>
              <a:rPr lang="zh-CN" altLang="en-US" sz="2400" b="1" spc="200" dirty="0">
                <a:solidFill>
                  <a:schemeClr val="bg1"/>
                </a:solidFill>
                <a:latin typeface="微软雅黑" panose="020B0503020204020204" pitchFamily="34" charset="-122"/>
                <a:ea typeface="微软雅黑" panose="020B0503020204020204" pitchFamily="34" charset="-122"/>
              </a:rPr>
              <a:t> 安全生产法律法规基础知识</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48" name="MH_Number_2">
            <a:hlinkClick r:id="rId8" action="ppaction://hlinksldjump"/>
          </p:cNvPr>
          <p:cNvSpPr/>
          <p:nvPr>
            <p:custDataLst>
              <p:tags r:id="rId14"/>
            </p:custDataLst>
          </p:nvPr>
        </p:nvSpPr>
        <p:spPr>
          <a:xfrm>
            <a:off x="3759198" y="2382807"/>
            <a:ext cx="493005" cy="492671"/>
          </a:xfrm>
          <a:prstGeom prst="roundRect">
            <a:avLst>
              <a:gd name="adj" fmla="val 7615"/>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ea typeface="字魂35号-经典雅黑" panose="02000000000000000000" pitchFamily="2" charset="-122"/>
                <a:cs typeface="Times New Roman" panose="02020603050405020304" pitchFamily="18" charset="0"/>
              </a:rPr>
              <a:t>03</a:t>
            </a:r>
            <a:endParaRPr lang="zh-CN" altLang="en-US" sz="2800" b="1" dirty="0">
              <a:solidFill>
                <a:srgbClr val="FFFFFF"/>
              </a:solidFill>
              <a:ea typeface="字魂35号-经典雅黑" panose="02000000000000000000" pitchFamily="2" charset="-122"/>
              <a:cs typeface="Times New Roman" panose="02020603050405020304" pitchFamily="18" charset="0"/>
            </a:endParaRPr>
          </a:p>
        </p:txBody>
      </p:sp>
      <p:sp>
        <p:nvSpPr>
          <p:cNvPr id="49" name="MH_Number_3">
            <a:hlinkClick r:id="rId10" action="ppaction://hlinksldjump"/>
          </p:cNvPr>
          <p:cNvSpPr/>
          <p:nvPr>
            <p:custDataLst>
              <p:tags r:id="rId15"/>
            </p:custDataLst>
          </p:nvPr>
        </p:nvSpPr>
        <p:spPr>
          <a:xfrm>
            <a:off x="3759198" y="3233228"/>
            <a:ext cx="493005" cy="492671"/>
          </a:xfrm>
          <a:prstGeom prst="roundRect">
            <a:avLst>
              <a:gd name="adj" fmla="val 7615"/>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ea typeface="字魂35号-经典雅黑" panose="02000000000000000000" pitchFamily="2" charset="-122"/>
                <a:cs typeface="Times New Roman" panose="02020603050405020304" pitchFamily="18" charset="0"/>
              </a:rPr>
              <a:t>04</a:t>
            </a:r>
            <a:endParaRPr lang="zh-CN" altLang="en-US" sz="2800" b="1" dirty="0">
              <a:solidFill>
                <a:srgbClr val="FFFFFF"/>
              </a:solidFill>
              <a:ea typeface="字魂35号-经典雅黑" panose="02000000000000000000" pitchFamily="2" charset="-122"/>
              <a:cs typeface="Times New Roman" panose="02020603050405020304" pitchFamily="18" charset="0"/>
            </a:endParaRPr>
          </a:p>
        </p:txBody>
      </p:sp>
      <p:sp>
        <p:nvSpPr>
          <p:cNvPr id="50" name="MH_Number_4">
            <a:hlinkClick r:id="rId12" action="ppaction://hlinksldjump"/>
          </p:cNvPr>
          <p:cNvSpPr/>
          <p:nvPr>
            <p:custDataLst>
              <p:tags r:id="rId16"/>
            </p:custDataLst>
          </p:nvPr>
        </p:nvSpPr>
        <p:spPr>
          <a:xfrm>
            <a:off x="3759198" y="4083649"/>
            <a:ext cx="493005" cy="492671"/>
          </a:xfrm>
          <a:prstGeom prst="roundRect">
            <a:avLst>
              <a:gd name="adj" fmla="val 7615"/>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ea typeface="字魂35号-经典雅黑" panose="02000000000000000000" pitchFamily="2" charset="-122"/>
                <a:cs typeface="Times New Roman" panose="02020603050405020304" pitchFamily="18" charset="0"/>
              </a:rPr>
              <a:t>05</a:t>
            </a:r>
            <a:endParaRPr lang="zh-CN" altLang="en-US" sz="2800" b="1" dirty="0">
              <a:solidFill>
                <a:srgbClr val="FFFFFF"/>
              </a:solidFill>
              <a:ea typeface="字魂35号-经典雅黑" panose="02000000000000000000" pitchFamily="2" charset="-122"/>
              <a:cs typeface="Times New Roman" panose="02020603050405020304" pitchFamily="18" charset="0"/>
            </a:endParaRPr>
          </a:p>
        </p:txBody>
      </p:sp>
      <p:sp>
        <p:nvSpPr>
          <p:cNvPr id="52" name="MH_Entry_4">
            <a:hlinkClick r:id="rId12" action="ppaction://hlinksldjump"/>
          </p:cNvPr>
          <p:cNvSpPr/>
          <p:nvPr>
            <p:custDataLst>
              <p:tags r:id="rId17"/>
            </p:custDataLst>
          </p:nvPr>
        </p:nvSpPr>
        <p:spPr>
          <a:xfrm>
            <a:off x="4421755" y="4927848"/>
            <a:ext cx="4504531" cy="492671"/>
          </a:xfrm>
          <a:prstGeom prst="roundRect">
            <a:avLst>
              <a:gd name="adj" fmla="val 9124"/>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a:bodyPr>
          <a:lstStyle/>
          <a:p>
            <a:r>
              <a:rPr lang="zh-CN" altLang="en-US" sz="2400" b="1" spc="200" dirty="0">
                <a:solidFill>
                  <a:schemeClr val="bg1"/>
                </a:solidFill>
                <a:latin typeface="微软雅黑" panose="020B0503020204020204" pitchFamily="34" charset="-122"/>
                <a:ea typeface="微软雅黑" panose="020B0503020204020204" pitchFamily="34" charset="-122"/>
              </a:rPr>
              <a:t> 企业安全生产应知应会</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
        <p:nvSpPr>
          <p:cNvPr id="53" name="MH_Number_4">
            <a:hlinkClick r:id="rId12" action="ppaction://hlinksldjump"/>
          </p:cNvPr>
          <p:cNvSpPr/>
          <p:nvPr>
            <p:custDataLst>
              <p:tags r:id="rId18"/>
            </p:custDataLst>
          </p:nvPr>
        </p:nvSpPr>
        <p:spPr>
          <a:xfrm>
            <a:off x="3759198" y="4927848"/>
            <a:ext cx="493005" cy="492671"/>
          </a:xfrm>
          <a:prstGeom prst="roundRect">
            <a:avLst>
              <a:gd name="adj" fmla="val 7615"/>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ea typeface="字魂35号-经典雅黑" panose="02000000000000000000" pitchFamily="2" charset="-122"/>
                <a:cs typeface="Times New Roman" panose="02020603050405020304" pitchFamily="18" charset="0"/>
              </a:rPr>
              <a:t>06</a:t>
            </a:r>
            <a:endParaRPr lang="zh-CN" altLang="en-US" sz="2800" b="1" dirty="0">
              <a:solidFill>
                <a:srgbClr val="FFFFFF"/>
              </a:solidFill>
              <a:ea typeface="字魂35号-经典雅黑" panose="02000000000000000000" pitchFamily="2" charset="-122"/>
              <a:cs typeface="Times New Roman" panose="02020603050405020304" pitchFamily="18" charset="0"/>
            </a:endParaRPr>
          </a:p>
        </p:txBody>
      </p:sp>
      <p:grpSp>
        <p:nvGrpSpPr>
          <p:cNvPr id="54" name="Group 4"/>
          <p:cNvGrpSpPr>
            <a:grpSpLocks noChangeAspect="1"/>
          </p:cNvGrpSpPr>
          <p:nvPr/>
        </p:nvGrpSpPr>
        <p:grpSpPr bwMode="auto">
          <a:xfrm>
            <a:off x="1676125" y="2734372"/>
            <a:ext cx="1155249" cy="687119"/>
            <a:chOff x="1127" y="1145"/>
            <a:chExt cx="728" cy="433"/>
          </a:xfrm>
          <a:gradFill>
            <a:gsLst>
              <a:gs pos="0">
                <a:srgbClr val="D00017"/>
              </a:gs>
              <a:gs pos="100000">
                <a:srgbClr val="FB5F18"/>
              </a:gs>
            </a:gsLst>
            <a:lin ang="16200000" scaled="0"/>
          </a:gradFill>
        </p:grpSpPr>
        <p:sp>
          <p:nvSpPr>
            <p:cNvPr id="55" name="Freeform 5"/>
            <p:cNvSpPr>
              <a:spLocks noEditPoints="1"/>
            </p:cNvSpPr>
            <p:nvPr/>
          </p:nvSpPr>
          <p:spPr bwMode="auto">
            <a:xfrm>
              <a:off x="1127" y="1145"/>
              <a:ext cx="728" cy="275"/>
            </a:xfrm>
            <a:custGeom>
              <a:avLst/>
              <a:gdLst>
                <a:gd name="T0" fmla="*/ 432 w 1530"/>
                <a:gd name="T1" fmla="*/ 221 h 567"/>
                <a:gd name="T2" fmla="*/ 171 w 1530"/>
                <a:gd name="T3" fmla="*/ 341 h 567"/>
                <a:gd name="T4" fmla="*/ 432 w 1530"/>
                <a:gd name="T5" fmla="*/ 498 h 567"/>
                <a:gd name="T6" fmla="*/ 171 w 1530"/>
                <a:gd name="T7" fmla="*/ 515 h 567"/>
                <a:gd name="T8" fmla="*/ 432 w 1530"/>
                <a:gd name="T9" fmla="*/ 388 h 567"/>
                <a:gd name="T10" fmla="*/ 171 w 1530"/>
                <a:gd name="T11" fmla="*/ 46 h 567"/>
                <a:gd name="T12" fmla="*/ 432 w 1530"/>
                <a:gd name="T13" fmla="*/ 174 h 567"/>
                <a:gd name="T14" fmla="*/ 171 w 1530"/>
                <a:gd name="T15" fmla="*/ 46 h 567"/>
                <a:gd name="T16" fmla="*/ 521 w 1530"/>
                <a:gd name="T17" fmla="*/ 562 h 567"/>
                <a:gd name="T18" fmla="*/ 603 w 1530"/>
                <a:gd name="T19" fmla="*/ 0 h 567"/>
                <a:gd name="T20" fmla="*/ 0 w 1530"/>
                <a:gd name="T21" fmla="*/ 562 h 567"/>
                <a:gd name="T22" fmla="*/ 1506 w 1530"/>
                <a:gd name="T23" fmla="*/ 299 h 567"/>
                <a:gd name="T24" fmla="*/ 1335 w 1530"/>
                <a:gd name="T25" fmla="*/ 393 h 567"/>
                <a:gd name="T26" fmla="*/ 1038 w 1530"/>
                <a:gd name="T27" fmla="*/ 393 h 567"/>
                <a:gd name="T28" fmla="*/ 868 w 1530"/>
                <a:gd name="T29" fmla="*/ 299 h 567"/>
                <a:gd name="T30" fmla="*/ 1038 w 1530"/>
                <a:gd name="T31" fmla="*/ 393 h 567"/>
                <a:gd name="T32" fmla="*/ 860 w 1530"/>
                <a:gd name="T33" fmla="*/ 564 h 567"/>
                <a:gd name="T34" fmla="*/ 1038 w 1530"/>
                <a:gd name="T35" fmla="*/ 418 h 567"/>
                <a:gd name="T36" fmla="*/ 1335 w 1530"/>
                <a:gd name="T37" fmla="*/ 418 h 567"/>
                <a:gd name="T38" fmla="*/ 1513 w 1530"/>
                <a:gd name="T39" fmla="*/ 564 h 567"/>
                <a:gd name="T40" fmla="*/ 1335 w 1530"/>
                <a:gd name="T41" fmla="*/ 418 h 567"/>
                <a:gd name="T42" fmla="*/ 1300 w 1530"/>
                <a:gd name="T43" fmla="*/ 49 h 567"/>
                <a:gd name="T44" fmla="*/ 904 w 1530"/>
                <a:gd name="T45" fmla="*/ 114 h 567"/>
                <a:gd name="T46" fmla="*/ 1300 w 1530"/>
                <a:gd name="T47" fmla="*/ 160 h 567"/>
                <a:gd name="T48" fmla="*/ 844 w 1530"/>
                <a:gd name="T49" fmla="*/ 224 h 567"/>
                <a:gd name="T50" fmla="*/ 1101 w 1530"/>
                <a:gd name="T51" fmla="*/ 271 h 567"/>
                <a:gd name="T52" fmla="*/ 1081 w 1530"/>
                <a:gd name="T53" fmla="*/ 521 h 567"/>
                <a:gd name="T54" fmla="*/ 1050 w 1530"/>
                <a:gd name="T55" fmla="*/ 567 h 567"/>
                <a:gd name="T56" fmla="*/ 1273 w 1530"/>
                <a:gd name="T57" fmla="*/ 509 h 567"/>
                <a:gd name="T58" fmla="*/ 1530 w 1530"/>
                <a:gd name="T59" fmla="*/ 271 h 567"/>
                <a:gd name="T60" fmla="*/ 1471 w 1530"/>
                <a:gd name="T61" fmla="*/ 224 h 567"/>
                <a:gd name="T62" fmla="*/ 880 w 1530"/>
                <a:gd name="T63" fmla="*/ 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0" h="567">
                  <a:moveTo>
                    <a:pt x="171" y="221"/>
                  </a:moveTo>
                  <a:lnTo>
                    <a:pt x="432" y="221"/>
                  </a:lnTo>
                  <a:lnTo>
                    <a:pt x="432" y="341"/>
                  </a:lnTo>
                  <a:lnTo>
                    <a:pt x="171" y="341"/>
                  </a:lnTo>
                  <a:lnTo>
                    <a:pt x="171" y="221"/>
                  </a:lnTo>
                  <a:close/>
                  <a:moveTo>
                    <a:pt x="432" y="498"/>
                  </a:moveTo>
                  <a:cubicBezTo>
                    <a:pt x="432" y="507"/>
                    <a:pt x="422" y="515"/>
                    <a:pt x="411" y="515"/>
                  </a:cubicBezTo>
                  <a:lnTo>
                    <a:pt x="171" y="515"/>
                  </a:lnTo>
                  <a:lnTo>
                    <a:pt x="171" y="388"/>
                  </a:lnTo>
                  <a:lnTo>
                    <a:pt x="432" y="388"/>
                  </a:lnTo>
                  <a:lnTo>
                    <a:pt x="432" y="498"/>
                  </a:lnTo>
                  <a:close/>
                  <a:moveTo>
                    <a:pt x="171" y="46"/>
                  </a:moveTo>
                  <a:lnTo>
                    <a:pt x="432" y="46"/>
                  </a:lnTo>
                  <a:lnTo>
                    <a:pt x="432" y="174"/>
                  </a:lnTo>
                  <a:lnTo>
                    <a:pt x="171" y="174"/>
                  </a:lnTo>
                  <a:lnTo>
                    <a:pt x="171" y="46"/>
                  </a:lnTo>
                  <a:close/>
                  <a:moveTo>
                    <a:pt x="0" y="562"/>
                  </a:moveTo>
                  <a:lnTo>
                    <a:pt x="521" y="562"/>
                  </a:lnTo>
                  <a:cubicBezTo>
                    <a:pt x="566" y="562"/>
                    <a:pt x="603" y="531"/>
                    <a:pt x="603" y="492"/>
                  </a:cubicBezTo>
                  <a:lnTo>
                    <a:pt x="603" y="0"/>
                  </a:lnTo>
                  <a:lnTo>
                    <a:pt x="0" y="0"/>
                  </a:lnTo>
                  <a:lnTo>
                    <a:pt x="0" y="562"/>
                  </a:lnTo>
                  <a:close/>
                  <a:moveTo>
                    <a:pt x="1483" y="393"/>
                  </a:moveTo>
                  <a:lnTo>
                    <a:pt x="1506" y="299"/>
                  </a:lnTo>
                  <a:lnTo>
                    <a:pt x="1358" y="299"/>
                  </a:lnTo>
                  <a:lnTo>
                    <a:pt x="1335" y="393"/>
                  </a:lnTo>
                  <a:lnTo>
                    <a:pt x="1483" y="393"/>
                  </a:lnTo>
                  <a:close/>
                  <a:moveTo>
                    <a:pt x="1038" y="393"/>
                  </a:moveTo>
                  <a:lnTo>
                    <a:pt x="1016" y="299"/>
                  </a:lnTo>
                  <a:lnTo>
                    <a:pt x="868" y="299"/>
                  </a:lnTo>
                  <a:lnTo>
                    <a:pt x="890" y="393"/>
                  </a:lnTo>
                  <a:lnTo>
                    <a:pt x="1038" y="393"/>
                  </a:lnTo>
                  <a:close/>
                  <a:moveTo>
                    <a:pt x="890" y="418"/>
                  </a:moveTo>
                  <a:lnTo>
                    <a:pt x="860" y="564"/>
                  </a:lnTo>
                  <a:lnTo>
                    <a:pt x="1008" y="564"/>
                  </a:lnTo>
                  <a:lnTo>
                    <a:pt x="1038" y="418"/>
                  </a:lnTo>
                  <a:lnTo>
                    <a:pt x="890" y="418"/>
                  </a:lnTo>
                  <a:close/>
                  <a:moveTo>
                    <a:pt x="1335" y="418"/>
                  </a:moveTo>
                  <a:lnTo>
                    <a:pt x="1365" y="564"/>
                  </a:lnTo>
                  <a:lnTo>
                    <a:pt x="1513" y="564"/>
                  </a:lnTo>
                  <a:lnTo>
                    <a:pt x="1483" y="418"/>
                  </a:lnTo>
                  <a:lnTo>
                    <a:pt x="1335" y="418"/>
                  </a:lnTo>
                  <a:close/>
                  <a:moveTo>
                    <a:pt x="880" y="49"/>
                  </a:moveTo>
                  <a:lnTo>
                    <a:pt x="1300" y="49"/>
                  </a:lnTo>
                  <a:lnTo>
                    <a:pt x="1300" y="114"/>
                  </a:lnTo>
                  <a:lnTo>
                    <a:pt x="904" y="114"/>
                  </a:lnTo>
                  <a:lnTo>
                    <a:pt x="904" y="160"/>
                  </a:lnTo>
                  <a:lnTo>
                    <a:pt x="1300" y="160"/>
                  </a:lnTo>
                  <a:lnTo>
                    <a:pt x="1300" y="224"/>
                  </a:lnTo>
                  <a:lnTo>
                    <a:pt x="844" y="224"/>
                  </a:lnTo>
                  <a:lnTo>
                    <a:pt x="844" y="271"/>
                  </a:lnTo>
                  <a:lnTo>
                    <a:pt x="1101" y="271"/>
                  </a:lnTo>
                  <a:lnTo>
                    <a:pt x="1101" y="503"/>
                  </a:lnTo>
                  <a:cubicBezTo>
                    <a:pt x="1101" y="512"/>
                    <a:pt x="1092" y="521"/>
                    <a:pt x="1081" y="521"/>
                  </a:cubicBezTo>
                  <a:lnTo>
                    <a:pt x="1050" y="521"/>
                  </a:lnTo>
                  <a:lnTo>
                    <a:pt x="1050" y="567"/>
                  </a:lnTo>
                  <a:lnTo>
                    <a:pt x="1204" y="567"/>
                  </a:lnTo>
                  <a:cubicBezTo>
                    <a:pt x="1242" y="567"/>
                    <a:pt x="1273" y="541"/>
                    <a:pt x="1273" y="509"/>
                  </a:cubicBezTo>
                  <a:lnTo>
                    <a:pt x="1273" y="271"/>
                  </a:lnTo>
                  <a:lnTo>
                    <a:pt x="1530" y="271"/>
                  </a:lnTo>
                  <a:lnTo>
                    <a:pt x="1530" y="224"/>
                  </a:lnTo>
                  <a:lnTo>
                    <a:pt x="1471" y="224"/>
                  </a:lnTo>
                  <a:lnTo>
                    <a:pt x="1471" y="2"/>
                  </a:lnTo>
                  <a:lnTo>
                    <a:pt x="880" y="2"/>
                  </a:lnTo>
                  <a:lnTo>
                    <a:pt x="88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defTabSz="913765" eaLnBrk="0" fontAlgn="base" hangingPunct="0">
                <a:spcBef>
                  <a:spcPct val="0"/>
                </a:spcBef>
                <a:spcAft>
                  <a:spcPct val="0"/>
                </a:spcAft>
              </a:pPr>
              <a:endParaRPr lang="zh-CN" altLang="en-US" sz="1800">
                <a:solidFill>
                  <a:srgbClr val="C00000"/>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57" name="Freeform 7"/>
            <p:cNvSpPr>
              <a:spLocks noEditPoints="1"/>
            </p:cNvSpPr>
            <p:nvPr/>
          </p:nvSpPr>
          <p:spPr bwMode="auto">
            <a:xfrm>
              <a:off x="1138" y="1456"/>
              <a:ext cx="684" cy="122"/>
            </a:xfrm>
            <a:custGeom>
              <a:avLst/>
              <a:gdLst>
                <a:gd name="T0" fmla="*/ 24 w 1437"/>
                <a:gd name="T1" fmla="*/ 180 h 251"/>
                <a:gd name="T2" fmla="*/ 74 w 1437"/>
                <a:gd name="T3" fmla="*/ 24 h 251"/>
                <a:gd name="T4" fmla="*/ 149 w 1437"/>
                <a:gd name="T5" fmla="*/ 0 h 251"/>
                <a:gd name="T6" fmla="*/ 0 w 1437"/>
                <a:gd name="T7" fmla="*/ 66 h 251"/>
                <a:gd name="T8" fmla="*/ 75 w 1437"/>
                <a:gd name="T9" fmla="*/ 251 h 251"/>
                <a:gd name="T10" fmla="*/ 151 w 1437"/>
                <a:gd name="T11" fmla="*/ 226 h 251"/>
                <a:gd name="T12" fmla="*/ 296 w 1437"/>
                <a:gd name="T13" fmla="*/ 226 h 251"/>
                <a:gd name="T14" fmla="*/ 211 w 1437"/>
                <a:gd name="T15" fmla="*/ 210 h 251"/>
                <a:gd name="T16" fmla="*/ 226 w 1437"/>
                <a:gd name="T17" fmla="*/ 24 h 251"/>
                <a:gd name="T18" fmla="*/ 311 w 1437"/>
                <a:gd name="T19" fmla="*/ 42 h 251"/>
                <a:gd name="T20" fmla="*/ 296 w 1437"/>
                <a:gd name="T21" fmla="*/ 226 h 251"/>
                <a:gd name="T22" fmla="*/ 187 w 1437"/>
                <a:gd name="T23" fmla="*/ 220 h 251"/>
                <a:gd name="T24" fmla="*/ 311 w 1437"/>
                <a:gd name="T25" fmla="*/ 251 h 251"/>
                <a:gd name="T26" fmla="*/ 336 w 1437"/>
                <a:gd name="T27" fmla="*/ 27 h 251"/>
                <a:gd name="T28" fmla="*/ 211 w 1437"/>
                <a:gd name="T29" fmla="*/ 0 h 251"/>
                <a:gd name="T30" fmla="*/ 520 w 1437"/>
                <a:gd name="T31" fmla="*/ 251 h 251"/>
                <a:gd name="T32" fmla="*/ 492 w 1437"/>
                <a:gd name="T33" fmla="*/ 0 h 251"/>
                <a:gd name="T34" fmla="*/ 377 w 1437"/>
                <a:gd name="T35" fmla="*/ 27 h 251"/>
                <a:gd name="T36" fmla="*/ 493 w 1437"/>
                <a:gd name="T37" fmla="*/ 251 h 251"/>
                <a:gd name="T38" fmla="*/ 377 w 1437"/>
                <a:gd name="T39" fmla="*/ 42 h 251"/>
                <a:gd name="T40" fmla="*/ 404 w 1437"/>
                <a:gd name="T41" fmla="*/ 251 h 251"/>
                <a:gd name="T42" fmla="*/ 377 w 1437"/>
                <a:gd name="T43" fmla="*/ 42 h 251"/>
                <a:gd name="T44" fmla="*/ 651 w 1437"/>
                <a:gd name="T45" fmla="*/ 24 h 251"/>
                <a:gd name="T46" fmla="*/ 711 w 1437"/>
                <a:gd name="T47" fmla="*/ 0 h 251"/>
                <a:gd name="T48" fmla="*/ 562 w 1437"/>
                <a:gd name="T49" fmla="*/ 24 h 251"/>
                <a:gd name="T50" fmla="*/ 626 w 1437"/>
                <a:gd name="T51" fmla="*/ 251 h 251"/>
                <a:gd name="T52" fmla="*/ 868 w 1437"/>
                <a:gd name="T53" fmla="*/ 113 h 251"/>
                <a:gd name="T54" fmla="*/ 782 w 1437"/>
                <a:gd name="T55" fmla="*/ 138 h 251"/>
                <a:gd name="T56" fmla="*/ 868 w 1437"/>
                <a:gd name="T57" fmla="*/ 113 h 251"/>
                <a:gd name="T58" fmla="*/ 766 w 1437"/>
                <a:gd name="T59" fmla="*/ 24 h 251"/>
                <a:gd name="T60" fmla="*/ 891 w 1437"/>
                <a:gd name="T61" fmla="*/ 0 h 251"/>
                <a:gd name="T62" fmla="*/ 742 w 1437"/>
                <a:gd name="T63" fmla="*/ 24 h 251"/>
                <a:gd name="T64" fmla="*/ 766 w 1437"/>
                <a:gd name="T65" fmla="*/ 251 h 251"/>
                <a:gd name="T66" fmla="*/ 891 w 1437"/>
                <a:gd name="T67" fmla="*/ 226 h 251"/>
                <a:gd name="T68" fmla="*/ 1065 w 1437"/>
                <a:gd name="T69" fmla="*/ 251 h 251"/>
                <a:gd name="T70" fmla="*/ 1037 w 1437"/>
                <a:gd name="T71" fmla="*/ 0 h 251"/>
                <a:gd name="T72" fmla="*/ 922 w 1437"/>
                <a:gd name="T73" fmla="*/ 27 h 251"/>
                <a:gd name="T74" fmla="*/ 1039 w 1437"/>
                <a:gd name="T75" fmla="*/ 251 h 251"/>
                <a:gd name="T76" fmla="*/ 922 w 1437"/>
                <a:gd name="T77" fmla="*/ 42 h 251"/>
                <a:gd name="T78" fmla="*/ 950 w 1437"/>
                <a:gd name="T79" fmla="*/ 251 h 251"/>
                <a:gd name="T80" fmla="*/ 922 w 1437"/>
                <a:gd name="T81" fmla="*/ 42 h 251"/>
                <a:gd name="T82" fmla="*/ 1196 w 1437"/>
                <a:gd name="T83" fmla="*/ 24 h 251"/>
                <a:gd name="T84" fmla="*/ 1256 w 1437"/>
                <a:gd name="T85" fmla="*/ 0 h 251"/>
                <a:gd name="T86" fmla="*/ 1107 w 1437"/>
                <a:gd name="T87" fmla="*/ 24 h 251"/>
                <a:gd name="T88" fmla="*/ 1171 w 1437"/>
                <a:gd name="T89" fmla="*/ 251 h 251"/>
                <a:gd name="T90" fmla="*/ 1362 w 1437"/>
                <a:gd name="T91" fmla="*/ 226 h 251"/>
                <a:gd name="T92" fmla="*/ 1288 w 1437"/>
                <a:gd name="T93" fmla="*/ 251 h 251"/>
                <a:gd name="T94" fmla="*/ 1437 w 1437"/>
                <a:gd name="T95" fmla="*/ 185 h 251"/>
                <a:gd name="T96" fmla="*/ 1344 w 1437"/>
                <a:gd name="T97" fmla="*/ 101 h 251"/>
                <a:gd name="T98" fmla="*/ 1362 w 1437"/>
                <a:gd name="T99" fmla="*/ 24 h 251"/>
                <a:gd name="T100" fmla="*/ 1437 w 1437"/>
                <a:gd name="T101" fmla="*/ 0 h 251"/>
                <a:gd name="T102" fmla="*/ 1288 w 1437"/>
                <a:gd name="T103" fmla="*/ 66 h 251"/>
                <a:gd name="T104" fmla="*/ 1380 w 1437"/>
                <a:gd name="T105" fmla="*/ 147 h 251"/>
                <a:gd name="T106" fmla="*/ 1362 w 1437"/>
                <a:gd name="T107" fmla="*/ 22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37" h="251">
                  <a:moveTo>
                    <a:pt x="74" y="226"/>
                  </a:moveTo>
                  <a:cubicBezTo>
                    <a:pt x="41" y="226"/>
                    <a:pt x="24" y="211"/>
                    <a:pt x="24" y="180"/>
                  </a:cubicBezTo>
                  <a:lnTo>
                    <a:pt x="24" y="67"/>
                  </a:lnTo>
                  <a:cubicBezTo>
                    <a:pt x="24" y="38"/>
                    <a:pt x="41" y="24"/>
                    <a:pt x="74" y="24"/>
                  </a:cubicBezTo>
                  <a:lnTo>
                    <a:pt x="149" y="24"/>
                  </a:lnTo>
                  <a:lnTo>
                    <a:pt x="149" y="0"/>
                  </a:lnTo>
                  <a:lnTo>
                    <a:pt x="75" y="0"/>
                  </a:lnTo>
                  <a:cubicBezTo>
                    <a:pt x="25" y="0"/>
                    <a:pt x="0" y="22"/>
                    <a:pt x="0" y="66"/>
                  </a:cubicBezTo>
                  <a:lnTo>
                    <a:pt x="0" y="186"/>
                  </a:lnTo>
                  <a:cubicBezTo>
                    <a:pt x="0" y="229"/>
                    <a:pt x="25" y="251"/>
                    <a:pt x="75" y="251"/>
                  </a:cubicBezTo>
                  <a:lnTo>
                    <a:pt x="151" y="251"/>
                  </a:lnTo>
                  <a:lnTo>
                    <a:pt x="151" y="226"/>
                  </a:lnTo>
                  <a:lnTo>
                    <a:pt x="74" y="226"/>
                  </a:lnTo>
                  <a:close/>
                  <a:moveTo>
                    <a:pt x="296" y="226"/>
                  </a:moveTo>
                  <a:lnTo>
                    <a:pt x="226" y="226"/>
                  </a:lnTo>
                  <a:cubicBezTo>
                    <a:pt x="216" y="226"/>
                    <a:pt x="211" y="221"/>
                    <a:pt x="211" y="210"/>
                  </a:cubicBezTo>
                  <a:lnTo>
                    <a:pt x="211" y="41"/>
                  </a:lnTo>
                  <a:cubicBezTo>
                    <a:pt x="211" y="30"/>
                    <a:pt x="216" y="24"/>
                    <a:pt x="226" y="24"/>
                  </a:cubicBezTo>
                  <a:lnTo>
                    <a:pt x="296" y="24"/>
                  </a:lnTo>
                  <a:cubicBezTo>
                    <a:pt x="306" y="24"/>
                    <a:pt x="311" y="30"/>
                    <a:pt x="311" y="42"/>
                  </a:cubicBezTo>
                  <a:lnTo>
                    <a:pt x="311" y="210"/>
                  </a:lnTo>
                  <a:cubicBezTo>
                    <a:pt x="311" y="221"/>
                    <a:pt x="306" y="226"/>
                    <a:pt x="296" y="226"/>
                  </a:cubicBezTo>
                  <a:close/>
                  <a:moveTo>
                    <a:pt x="187" y="28"/>
                  </a:moveTo>
                  <a:lnTo>
                    <a:pt x="187" y="220"/>
                  </a:lnTo>
                  <a:cubicBezTo>
                    <a:pt x="187" y="241"/>
                    <a:pt x="196" y="251"/>
                    <a:pt x="214" y="251"/>
                  </a:cubicBezTo>
                  <a:lnTo>
                    <a:pt x="311" y="251"/>
                  </a:lnTo>
                  <a:cubicBezTo>
                    <a:pt x="328" y="251"/>
                    <a:pt x="336" y="242"/>
                    <a:pt x="336" y="225"/>
                  </a:cubicBezTo>
                  <a:lnTo>
                    <a:pt x="336" y="27"/>
                  </a:lnTo>
                  <a:cubicBezTo>
                    <a:pt x="334" y="12"/>
                    <a:pt x="325" y="3"/>
                    <a:pt x="310" y="0"/>
                  </a:cubicBezTo>
                  <a:lnTo>
                    <a:pt x="211" y="0"/>
                  </a:lnTo>
                  <a:cubicBezTo>
                    <a:pt x="195" y="0"/>
                    <a:pt x="187" y="10"/>
                    <a:pt x="187" y="28"/>
                  </a:cubicBezTo>
                  <a:close/>
                  <a:moveTo>
                    <a:pt x="520" y="251"/>
                  </a:moveTo>
                  <a:lnTo>
                    <a:pt x="520" y="27"/>
                  </a:lnTo>
                  <a:cubicBezTo>
                    <a:pt x="520" y="9"/>
                    <a:pt x="511" y="0"/>
                    <a:pt x="492" y="0"/>
                  </a:cubicBezTo>
                  <a:lnTo>
                    <a:pt x="377" y="0"/>
                  </a:lnTo>
                  <a:lnTo>
                    <a:pt x="377" y="27"/>
                  </a:lnTo>
                  <a:lnTo>
                    <a:pt x="493" y="27"/>
                  </a:lnTo>
                  <a:lnTo>
                    <a:pt x="493" y="251"/>
                  </a:lnTo>
                  <a:lnTo>
                    <a:pt x="520" y="251"/>
                  </a:lnTo>
                  <a:close/>
                  <a:moveTo>
                    <a:pt x="377" y="42"/>
                  </a:moveTo>
                  <a:lnTo>
                    <a:pt x="377" y="251"/>
                  </a:lnTo>
                  <a:lnTo>
                    <a:pt x="404" y="251"/>
                  </a:lnTo>
                  <a:lnTo>
                    <a:pt x="404" y="42"/>
                  </a:lnTo>
                  <a:lnTo>
                    <a:pt x="377" y="42"/>
                  </a:lnTo>
                  <a:close/>
                  <a:moveTo>
                    <a:pt x="651" y="251"/>
                  </a:moveTo>
                  <a:lnTo>
                    <a:pt x="651" y="24"/>
                  </a:lnTo>
                  <a:lnTo>
                    <a:pt x="711" y="24"/>
                  </a:lnTo>
                  <a:lnTo>
                    <a:pt x="711" y="0"/>
                  </a:lnTo>
                  <a:lnTo>
                    <a:pt x="562" y="0"/>
                  </a:lnTo>
                  <a:lnTo>
                    <a:pt x="562" y="24"/>
                  </a:lnTo>
                  <a:lnTo>
                    <a:pt x="626" y="24"/>
                  </a:lnTo>
                  <a:lnTo>
                    <a:pt x="626" y="251"/>
                  </a:lnTo>
                  <a:lnTo>
                    <a:pt x="651" y="251"/>
                  </a:lnTo>
                  <a:close/>
                  <a:moveTo>
                    <a:pt x="868" y="113"/>
                  </a:moveTo>
                  <a:lnTo>
                    <a:pt x="782" y="113"/>
                  </a:lnTo>
                  <a:lnTo>
                    <a:pt x="782" y="138"/>
                  </a:lnTo>
                  <a:lnTo>
                    <a:pt x="868" y="138"/>
                  </a:lnTo>
                  <a:lnTo>
                    <a:pt x="868" y="113"/>
                  </a:lnTo>
                  <a:close/>
                  <a:moveTo>
                    <a:pt x="766" y="226"/>
                  </a:moveTo>
                  <a:lnTo>
                    <a:pt x="766" y="24"/>
                  </a:lnTo>
                  <a:lnTo>
                    <a:pt x="891" y="24"/>
                  </a:lnTo>
                  <a:lnTo>
                    <a:pt x="891" y="0"/>
                  </a:lnTo>
                  <a:lnTo>
                    <a:pt x="766" y="0"/>
                  </a:lnTo>
                  <a:cubicBezTo>
                    <a:pt x="750" y="0"/>
                    <a:pt x="742" y="8"/>
                    <a:pt x="742" y="24"/>
                  </a:cubicBezTo>
                  <a:lnTo>
                    <a:pt x="742" y="227"/>
                  </a:lnTo>
                  <a:cubicBezTo>
                    <a:pt x="742" y="243"/>
                    <a:pt x="750" y="251"/>
                    <a:pt x="766" y="251"/>
                  </a:cubicBezTo>
                  <a:lnTo>
                    <a:pt x="891" y="251"/>
                  </a:lnTo>
                  <a:lnTo>
                    <a:pt x="891" y="226"/>
                  </a:lnTo>
                  <a:lnTo>
                    <a:pt x="766" y="226"/>
                  </a:lnTo>
                  <a:close/>
                  <a:moveTo>
                    <a:pt x="1065" y="251"/>
                  </a:moveTo>
                  <a:lnTo>
                    <a:pt x="1065" y="27"/>
                  </a:lnTo>
                  <a:cubicBezTo>
                    <a:pt x="1065" y="9"/>
                    <a:pt x="1056" y="0"/>
                    <a:pt x="1037" y="0"/>
                  </a:cubicBezTo>
                  <a:lnTo>
                    <a:pt x="922" y="0"/>
                  </a:lnTo>
                  <a:lnTo>
                    <a:pt x="922" y="27"/>
                  </a:lnTo>
                  <a:lnTo>
                    <a:pt x="1039" y="27"/>
                  </a:lnTo>
                  <a:lnTo>
                    <a:pt x="1039" y="251"/>
                  </a:lnTo>
                  <a:lnTo>
                    <a:pt x="1065" y="251"/>
                  </a:lnTo>
                  <a:close/>
                  <a:moveTo>
                    <a:pt x="922" y="42"/>
                  </a:moveTo>
                  <a:lnTo>
                    <a:pt x="922" y="251"/>
                  </a:lnTo>
                  <a:lnTo>
                    <a:pt x="950" y="251"/>
                  </a:lnTo>
                  <a:lnTo>
                    <a:pt x="950" y="42"/>
                  </a:lnTo>
                  <a:lnTo>
                    <a:pt x="922" y="42"/>
                  </a:lnTo>
                  <a:close/>
                  <a:moveTo>
                    <a:pt x="1196" y="251"/>
                  </a:moveTo>
                  <a:lnTo>
                    <a:pt x="1196" y="24"/>
                  </a:lnTo>
                  <a:lnTo>
                    <a:pt x="1256" y="24"/>
                  </a:lnTo>
                  <a:lnTo>
                    <a:pt x="1256" y="0"/>
                  </a:lnTo>
                  <a:lnTo>
                    <a:pt x="1107" y="0"/>
                  </a:lnTo>
                  <a:lnTo>
                    <a:pt x="1107" y="24"/>
                  </a:lnTo>
                  <a:lnTo>
                    <a:pt x="1171" y="24"/>
                  </a:lnTo>
                  <a:lnTo>
                    <a:pt x="1171" y="251"/>
                  </a:lnTo>
                  <a:lnTo>
                    <a:pt x="1196" y="251"/>
                  </a:lnTo>
                  <a:close/>
                  <a:moveTo>
                    <a:pt x="1362" y="226"/>
                  </a:moveTo>
                  <a:lnTo>
                    <a:pt x="1288" y="226"/>
                  </a:lnTo>
                  <a:lnTo>
                    <a:pt x="1288" y="251"/>
                  </a:lnTo>
                  <a:lnTo>
                    <a:pt x="1362" y="251"/>
                  </a:lnTo>
                  <a:cubicBezTo>
                    <a:pt x="1412" y="251"/>
                    <a:pt x="1437" y="229"/>
                    <a:pt x="1437" y="185"/>
                  </a:cubicBezTo>
                  <a:cubicBezTo>
                    <a:pt x="1437" y="158"/>
                    <a:pt x="1425" y="140"/>
                    <a:pt x="1402" y="129"/>
                  </a:cubicBezTo>
                  <a:lnTo>
                    <a:pt x="1344" y="101"/>
                  </a:lnTo>
                  <a:cubicBezTo>
                    <a:pt x="1322" y="91"/>
                    <a:pt x="1312" y="80"/>
                    <a:pt x="1312" y="67"/>
                  </a:cubicBezTo>
                  <a:cubicBezTo>
                    <a:pt x="1312" y="38"/>
                    <a:pt x="1328" y="24"/>
                    <a:pt x="1362" y="24"/>
                  </a:cubicBezTo>
                  <a:lnTo>
                    <a:pt x="1437" y="24"/>
                  </a:lnTo>
                  <a:lnTo>
                    <a:pt x="1437" y="0"/>
                  </a:lnTo>
                  <a:lnTo>
                    <a:pt x="1362" y="0"/>
                  </a:lnTo>
                  <a:cubicBezTo>
                    <a:pt x="1313" y="0"/>
                    <a:pt x="1288" y="22"/>
                    <a:pt x="1288" y="66"/>
                  </a:cubicBezTo>
                  <a:cubicBezTo>
                    <a:pt x="1288" y="86"/>
                    <a:pt x="1299" y="104"/>
                    <a:pt x="1320" y="118"/>
                  </a:cubicBezTo>
                  <a:cubicBezTo>
                    <a:pt x="1330" y="123"/>
                    <a:pt x="1349" y="132"/>
                    <a:pt x="1380" y="147"/>
                  </a:cubicBezTo>
                  <a:cubicBezTo>
                    <a:pt x="1401" y="158"/>
                    <a:pt x="1412" y="169"/>
                    <a:pt x="1412" y="181"/>
                  </a:cubicBezTo>
                  <a:cubicBezTo>
                    <a:pt x="1412" y="211"/>
                    <a:pt x="1395" y="226"/>
                    <a:pt x="1362" y="226"/>
                  </a:cubicBezTo>
                  <a:close/>
                </a:path>
              </a:pathLst>
            </a:custGeom>
            <a:gradFill>
              <a:gsLst>
                <a:gs pos="0">
                  <a:srgbClr val="D00017"/>
                </a:gs>
                <a:gs pos="100000">
                  <a:srgbClr val="FB5F18"/>
                </a:gs>
              </a:gsLst>
              <a:lin ang="162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pPr defTabSz="913765" eaLnBrk="0" fontAlgn="base" hangingPunct="0">
                <a:spcBef>
                  <a:spcPct val="0"/>
                </a:spcBef>
                <a:spcAft>
                  <a:spcPct val="0"/>
                </a:spcAft>
              </a:pPr>
              <a:endParaRPr lang="zh-CN" altLang="en-US" sz="1800">
                <a:solidFill>
                  <a:srgbClr val="C00000"/>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grpSp>
      <p:sp>
        <p:nvSpPr>
          <p:cNvPr id="2" name="MH_Number_1">
            <a:hlinkClick r:id="rId5" action="ppaction://hlinksldjump"/>
          </p:cNvPr>
          <p:cNvSpPr/>
          <p:nvPr>
            <p:custDataLst>
              <p:tags r:id="rId19"/>
            </p:custDataLst>
          </p:nvPr>
        </p:nvSpPr>
        <p:spPr>
          <a:xfrm>
            <a:off x="3759198" y="681486"/>
            <a:ext cx="493005" cy="492671"/>
          </a:xfrm>
          <a:prstGeom prst="roundRect">
            <a:avLst>
              <a:gd name="adj" fmla="val 7615"/>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FFFF"/>
                </a:solidFill>
                <a:ea typeface="字魂35号-经典雅黑" panose="02000000000000000000" pitchFamily="2" charset="-122"/>
                <a:cs typeface="Times New Roman" panose="02020603050405020304" pitchFamily="18" charset="0"/>
              </a:rPr>
              <a:t>01</a:t>
            </a:r>
            <a:endParaRPr lang="zh-CN" altLang="en-US" sz="2800" b="1" dirty="0">
              <a:solidFill>
                <a:srgbClr val="FFFFFF"/>
              </a:solidFill>
              <a:ea typeface="字魂35号-经典雅黑" panose="02000000000000000000" pitchFamily="2" charset="-122"/>
              <a:cs typeface="Times New Roman" panose="02020603050405020304" pitchFamily="18" charset="0"/>
            </a:endParaRPr>
          </a:p>
        </p:txBody>
      </p:sp>
      <p:sp>
        <p:nvSpPr>
          <p:cNvPr id="3" name="MH_Entry_1">
            <a:hlinkClick r:id="rId5" action="ppaction://hlinksldjump"/>
          </p:cNvPr>
          <p:cNvSpPr/>
          <p:nvPr>
            <p:custDataLst>
              <p:tags r:id="rId20"/>
            </p:custDataLst>
          </p:nvPr>
        </p:nvSpPr>
        <p:spPr>
          <a:xfrm>
            <a:off x="4421755" y="681486"/>
            <a:ext cx="4504531" cy="492671"/>
          </a:xfrm>
          <a:prstGeom prst="roundRect">
            <a:avLst>
              <a:gd name="adj" fmla="val 9124"/>
            </a:avLst>
          </a:prstGeom>
          <a:gradFill>
            <a:gsLst>
              <a:gs pos="0">
                <a:srgbClr val="D00017"/>
              </a:gs>
              <a:gs pos="100000">
                <a:srgbClr val="FB5F1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7500"/>
          </a:bodyPr>
          <a:lstStyle/>
          <a:p>
            <a:r>
              <a:rPr lang="zh-CN" altLang="en-US" sz="2400" b="1" spc="200" dirty="0">
                <a:solidFill>
                  <a:schemeClr val="bg1"/>
                </a:solidFill>
                <a:latin typeface="微软雅黑" panose="020B0503020204020204" pitchFamily="34" charset="-122"/>
                <a:ea typeface="微软雅黑" panose="020B0503020204020204" pitchFamily="34" charset="-122"/>
              </a:rPr>
              <a:t> 安全生产月主题文件学习</a:t>
            </a:r>
            <a:endParaRPr lang="zh-CN" altLang="en-US" sz="2400" b="1" spc="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60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000"/>
                                        <p:tgtEl>
                                          <p:spTgt spid="44"/>
                                        </p:tgtEl>
                                      </p:cBhvr>
                                    </p:animEffect>
                                    <p:anim calcmode="lin" valueType="num">
                                      <p:cBhvr>
                                        <p:cTn id="17" dur="1000" fill="hold"/>
                                        <p:tgtEl>
                                          <p:spTgt spid="44"/>
                                        </p:tgtEl>
                                        <p:attrNameLst>
                                          <p:attrName>ppt_x</p:attrName>
                                        </p:attrNameLst>
                                      </p:cBhvr>
                                      <p:tavLst>
                                        <p:tav tm="0">
                                          <p:val>
                                            <p:strVal val="#ppt_x"/>
                                          </p:val>
                                        </p:tav>
                                        <p:tav tm="100000">
                                          <p:val>
                                            <p:strVal val="#ppt_x"/>
                                          </p:val>
                                        </p:tav>
                                      </p:tavLst>
                                    </p:anim>
                                    <p:anim calcmode="lin" valueType="num">
                                      <p:cBhvr>
                                        <p:cTn id="18" dur="10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1000" fill="hold"/>
                                        <p:tgtEl>
                                          <p:spTgt spid="5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anim calcmode="lin" valueType="num">
                                      <p:cBhvr>
                                        <p:cTn id="57" dur="1000" fill="hold"/>
                                        <p:tgtEl>
                                          <p:spTgt spid="53"/>
                                        </p:tgtEl>
                                        <p:attrNameLst>
                                          <p:attrName>ppt_x</p:attrName>
                                        </p:attrNameLst>
                                      </p:cBhvr>
                                      <p:tavLst>
                                        <p:tav tm="0">
                                          <p:val>
                                            <p:strVal val="#ppt_x"/>
                                          </p:val>
                                        </p:tav>
                                        <p:tav tm="100000">
                                          <p:val>
                                            <p:strVal val="#ppt_x"/>
                                          </p:val>
                                        </p:tav>
                                      </p:tavLst>
                                    </p:anim>
                                    <p:anim calcmode="lin" valueType="num">
                                      <p:cBhvr>
                                        <p:cTn id="58" dur="1000" fill="hold"/>
                                        <p:tgtEl>
                                          <p:spTgt spid="53"/>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750" fill="hold"/>
                                        <p:tgtEl>
                                          <p:spTgt spid="19"/>
                                        </p:tgtEl>
                                        <p:attrNameLst>
                                          <p:attrName>ppt_w</p:attrName>
                                        </p:attrNameLst>
                                      </p:cBhvr>
                                      <p:tavLst>
                                        <p:tav tm="0">
                                          <p:val>
                                            <p:fltVal val="0"/>
                                          </p:val>
                                        </p:tav>
                                        <p:tav tm="100000">
                                          <p:val>
                                            <p:strVal val="#ppt_w"/>
                                          </p:val>
                                        </p:tav>
                                      </p:tavLst>
                                    </p:anim>
                                    <p:anim calcmode="lin" valueType="num">
                                      <p:cBhvr>
                                        <p:cTn id="63" dur="750" fill="hold"/>
                                        <p:tgtEl>
                                          <p:spTgt spid="19"/>
                                        </p:tgtEl>
                                        <p:attrNameLst>
                                          <p:attrName>ppt_h</p:attrName>
                                        </p:attrNameLst>
                                      </p:cBhvr>
                                      <p:tavLst>
                                        <p:tav tm="0">
                                          <p:val>
                                            <p:fltVal val="0"/>
                                          </p:val>
                                        </p:tav>
                                        <p:tav tm="100000">
                                          <p:val>
                                            <p:strVal val="#ppt_h"/>
                                          </p:val>
                                        </p:tav>
                                      </p:tavLst>
                                    </p:anim>
                                    <p:animEffect transition="in" filter="fade">
                                      <p:cBhvr>
                                        <p:cTn id="64" dur="750"/>
                                        <p:tgtEl>
                                          <p:spTgt spid="19"/>
                                        </p:tgtEl>
                                      </p:cBhvr>
                                    </p:animEffect>
                                  </p:childTnLst>
                                </p:cTn>
                              </p:par>
                            </p:childTnLst>
                          </p:cTn>
                        </p:par>
                        <p:par>
                          <p:cTn id="65" fill="hold">
                            <p:stCondLst>
                              <p:cond delay="2500"/>
                            </p:stCondLst>
                            <p:childTnLst>
                              <p:par>
                                <p:cTn id="66" presetID="26" presetClass="emph" presetSubtype="0" fill="hold" nodeType="afterEffect">
                                  <p:stCondLst>
                                    <p:cond delay="0"/>
                                  </p:stCondLst>
                                  <p:childTnLst>
                                    <p:animEffect transition="out" filter="fade">
                                      <p:cBhvr>
                                        <p:cTn id="67" dur="500" tmFilter="0, 0; .2, .5; .8, .5; 1, 0"/>
                                        <p:tgtEl>
                                          <p:spTgt spid="19"/>
                                        </p:tgtEl>
                                      </p:cBhvr>
                                    </p:animEffect>
                                    <p:animScale>
                                      <p:cBhvr>
                                        <p:cTn id="68" dur="250" autoRev="1" fill="hold"/>
                                        <p:tgtEl>
                                          <p:spTgt spid="19"/>
                                        </p:tgtEl>
                                      </p:cBhvr>
                                      <p:by x="105000" y="105000"/>
                                    </p:animScale>
                                  </p:childTnLst>
                                </p:cTn>
                              </p:par>
                            </p:childTnLst>
                          </p:cTn>
                        </p:par>
                        <p:par>
                          <p:cTn id="69" fill="hold">
                            <p:stCondLst>
                              <p:cond delay="3000"/>
                            </p:stCondLst>
                            <p:childTnLst>
                              <p:par>
                                <p:cTn id="70" presetID="42" presetClass="entr" presetSubtype="0" fill="hold" grpId="0"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2" grpId="0" bldLvl="0" animBg="1"/>
      <p:bldP spid="53" grpId="0" bldLvl="0" animBg="1"/>
      <p:bldP spid="2" grpId="0" bldLvl="0" animBg="1"/>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矩形 3"/>
          <p:cNvSpPr/>
          <p:nvPr/>
        </p:nvSpPr>
        <p:spPr>
          <a:xfrm>
            <a:off x="1387228" y="1614558"/>
            <a:ext cx="9433048" cy="174533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5" name="矩形 4"/>
          <p:cNvSpPr/>
          <p:nvPr/>
        </p:nvSpPr>
        <p:spPr>
          <a:xfrm>
            <a:off x="4150904" y="2367107"/>
            <a:ext cx="7437098" cy="499624"/>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sym typeface="字魂35号-经典雅黑" panose="02000000000000000000" pitchFamily="2" charset="-122"/>
              </a:rPr>
              <a:t>不伤害他人就是我的行为或后果，不能给他人造成伤害。</a:t>
            </a:r>
            <a:endParaRPr lang="zh-CN" altLang="zh-CN" sz="2000" dirty="0">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6" name="矩形 5"/>
          <p:cNvSpPr/>
          <p:nvPr/>
        </p:nvSpPr>
        <p:spPr>
          <a:xfrm>
            <a:off x="7869453" y="1337985"/>
            <a:ext cx="2595434" cy="539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方正粗黑宋简体" panose="02000000000000000000" pitchFamily="2" charset="-122"/>
                <a:ea typeface="方正粗黑宋简体" panose="02000000000000000000" pitchFamily="2" charset="-122"/>
                <a:sym typeface="字魂35号-经典雅黑" panose="02000000000000000000" pitchFamily="2" charset="-122"/>
              </a:rPr>
              <a:t>不伤害他人</a:t>
            </a:r>
            <a:endParaRPr lang="zh-CN" altLang="en-US" sz="2800" b="1" dirty="0">
              <a:solidFill>
                <a:srgbClr val="FCFF85"/>
              </a:solidFill>
              <a:latin typeface="方正粗黑宋简体" panose="02000000000000000000" pitchFamily="2" charset="-122"/>
              <a:ea typeface="方正粗黑宋简体" panose="02000000000000000000" pitchFamily="2" charset="-122"/>
              <a:sym typeface="字魂35号-经典雅黑"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058" y="1374326"/>
            <a:ext cx="3018984" cy="1985562"/>
          </a:xfrm>
          <a:prstGeom prst="rect">
            <a:avLst/>
          </a:prstGeom>
        </p:spPr>
      </p:pic>
      <p:sp>
        <p:nvSpPr>
          <p:cNvPr id="8" name="文本框 3"/>
          <p:cNvSpPr txBox="1"/>
          <p:nvPr/>
        </p:nvSpPr>
        <p:spPr>
          <a:xfrm>
            <a:off x="1436058" y="3779282"/>
            <a:ext cx="5439503" cy="2185214"/>
          </a:xfrm>
          <a:prstGeom prst="rect">
            <a:avLst/>
          </a:prstGeom>
          <a:noFill/>
        </p:spPr>
        <p:txBody>
          <a:bodyPr wrap="square" rtlCol="0">
            <a:spAutoFit/>
          </a:bodyPr>
          <a:lstStyle/>
          <a:p>
            <a:pPr lvl="0" defTabSz="1219200">
              <a:lnSpc>
                <a:spcPct val="150000"/>
              </a:lnSpc>
              <a:defRPr/>
            </a:pPr>
            <a:r>
              <a:rPr lang="zh-CN" altLang="en-US" sz="2000" dirty="0">
                <a:solidFill>
                  <a:srgbClr val="0070C0"/>
                </a:solidFill>
                <a:latin typeface="方正大黑简体" panose="02010601030101010101" pitchFamily="65" charset="-122"/>
                <a:ea typeface="方正大黑简体" panose="02010601030101010101" pitchFamily="65" charset="-122"/>
              </a:rPr>
              <a:t>想要不伤害他人，应该做到以下几个方面：</a:t>
            </a:r>
            <a:endParaRPr lang="en-US" altLang="zh-CN" sz="2000" dirty="0">
              <a:solidFill>
                <a:srgbClr val="0070C0"/>
              </a:solidFill>
              <a:latin typeface="方正大黑简体" panose="02010601030101010101" pitchFamily="65" charset="-122"/>
              <a:ea typeface="方正大黑简体" panose="02010601030101010101" pitchFamily="65" charset="-122"/>
            </a:endParaRPr>
          </a:p>
          <a:p>
            <a:pPr marL="342900" lvl="0" indent="-342900" defTabSz="1219200">
              <a:lnSpc>
                <a:spcPct val="200000"/>
              </a:lnSpc>
              <a:spcBef>
                <a:spcPts val="1200"/>
              </a:spcBef>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自觉遵守劳动纪律，遵章守规，正确操作；</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20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多人作业要相互配合，要顾及他人安全；</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20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工作后不留隐患。</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2991" y="3600120"/>
            <a:ext cx="4017285" cy="26781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矩形 3"/>
          <p:cNvSpPr/>
          <p:nvPr/>
        </p:nvSpPr>
        <p:spPr>
          <a:xfrm>
            <a:off x="1387228" y="1614558"/>
            <a:ext cx="9433048" cy="174533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5" name="矩形 4"/>
          <p:cNvSpPr/>
          <p:nvPr/>
        </p:nvSpPr>
        <p:spPr>
          <a:xfrm>
            <a:off x="1685964" y="2102511"/>
            <a:ext cx="7437098" cy="1169038"/>
          </a:xfrm>
          <a:prstGeom prst="rect">
            <a:avLst/>
          </a:prstGeom>
        </p:spPr>
        <p:txBody>
          <a:bodyPr wrap="square">
            <a:spAutoFit/>
          </a:bodyPr>
          <a:lstStyle/>
          <a:p>
            <a:pPr>
              <a:lnSpc>
                <a:spcPct val="120000"/>
              </a:lnSpc>
            </a:pPr>
            <a:r>
              <a:rPr lang="zh-CN" altLang="en-US" sz="2000" dirty="0">
                <a:latin typeface="微软雅黑" panose="020B0503020204020204" pitchFamily="34" charset="-122"/>
                <a:ea typeface="微软雅黑" panose="020B0503020204020204" pitchFamily="34" charset="-122"/>
                <a:sym typeface="字魂35号-经典雅黑" panose="02000000000000000000" pitchFamily="2" charset="-122"/>
              </a:rPr>
              <a:t>不被他人伤害就是每个人都要加强自我防范意识，工作中</a:t>
            </a:r>
            <a:endParaRPr lang="en-US" altLang="zh-CN" sz="2000" dirty="0">
              <a:latin typeface="微软雅黑" panose="020B0503020204020204" pitchFamily="34" charset="-122"/>
              <a:ea typeface="微软雅黑" panose="020B0503020204020204" pitchFamily="34" charset="-122"/>
              <a:sym typeface="字魂35号-经典雅黑" panose="02000000000000000000" pitchFamily="2" charset="-122"/>
            </a:endParaRPr>
          </a:p>
          <a:p>
            <a:pPr>
              <a:lnSpc>
                <a:spcPct val="120000"/>
              </a:lnSpc>
            </a:pPr>
            <a:r>
              <a:rPr lang="zh-CN" altLang="en-US" sz="2000" dirty="0">
                <a:latin typeface="微软雅黑" panose="020B0503020204020204" pitchFamily="34" charset="-122"/>
                <a:ea typeface="微软雅黑" panose="020B0503020204020204" pitchFamily="34" charset="-122"/>
                <a:sym typeface="字魂35号-经典雅黑" panose="02000000000000000000" pitchFamily="2" charset="-122"/>
              </a:rPr>
              <a:t>要避免他人的过失行为或作业环境及其他隐患对自己造成</a:t>
            </a:r>
            <a:endParaRPr lang="en-US" altLang="zh-CN" sz="2000" dirty="0">
              <a:latin typeface="微软雅黑" panose="020B0503020204020204" pitchFamily="34" charset="-122"/>
              <a:ea typeface="微软雅黑" panose="020B0503020204020204" pitchFamily="34" charset="-122"/>
              <a:sym typeface="字魂35号-经典雅黑" panose="02000000000000000000" pitchFamily="2" charset="-122"/>
            </a:endParaRPr>
          </a:p>
          <a:p>
            <a:pPr>
              <a:lnSpc>
                <a:spcPct val="120000"/>
              </a:lnSpc>
            </a:pPr>
            <a:r>
              <a:rPr lang="zh-CN" altLang="en-US" sz="2000" dirty="0">
                <a:latin typeface="微软雅黑" panose="020B0503020204020204" pitchFamily="34" charset="-122"/>
                <a:ea typeface="微软雅黑" panose="020B0503020204020204" pitchFamily="34" charset="-122"/>
                <a:sym typeface="字魂35号-经典雅黑" panose="02000000000000000000" pitchFamily="2" charset="-122"/>
              </a:rPr>
              <a:t>伤害。</a:t>
            </a:r>
            <a:endParaRPr lang="zh-CN" altLang="zh-CN" sz="2000" dirty="0">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6" name="矩形 5"/>
          <p:cNvSpPr/>
          <p:nvPr/>
        </p:nvSpPr>
        <p:spPr>
          <a:xfrm>
            <a:off x="1859608" y="1337985"/>
            <a:ext cx="2595434" cy="539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方正粗黑宋简体" panose="02000000000000000000" pitchFamily="2" charset="-122"/>
                <a:ea typeface="方正粗黑宋简体" panose="02000000000000000000" pitchFamily="2" charset="-122"/>
                <a:sym typeface="字魂35号-经典雅黑" panose="02000000000000000000" pitchFamily="2" charset="-122"/>
              </a:rPr>
              <a:t>不被他人伤害</a:t>
            </a:r>
            <a:endParaRPr lang="zh-CN" altLang="en-US" sz="2800" b="1" dirty="0">
              <a:solidFill>
                <a:srgbClr val="FCFF85"/>
              </a:solidFill>
              <a:latin typeface="方正粗黑宋简体" panose="02000000000000000000" pitchFamily="2" charset="-122"/>
              <a:ea typeface="方正粗黑宋简体" panose="02000000000000000000" pitchFamily="2" charset="-122"/>
              <a:sym typeface="字魂35号-经典雅黑"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950" y="1374326"/>
            <a:ext cx="3018984" cy="1985562"/>
          </a:xfrm>
          <a:prstGeom prst="rect">
            <a:avLst/>
          </a:prstGeom>
        </p:spPr>
      </p:pic>
      <p:sp>
        <p:nvSpPr>
          <p:cNvPr id="8" name="文本框 3"/>
          <p:cNvSpPr txBox="1"/>
          <p:nvPr/>
        </p:nvSpPr>
        <p:spPr>
          <a:xfrm>
            <a:off x="5301283" y="3564791"/>
            <a:ext cx="6121892" cy="2923877"/>
          </a:xfrm>
          <a:prstGeom prst="rect">
            <a:avLst/>
          </a:prstGeom>
          <a:noFill/>
        </p:spPr>
        <p:txBody>
          <a:bodyPr wrap="square" rtlCol="0">
            <a:spAutoFit/>
          </a:bodyPr>
          <a:lstStyle/>
          <a:p>
            <a:pPr lvl="0" defTabSz="1219200">
              <a:lnSpc>
                <a:spcPct val="150000"/>
              </a:lnSpc>
              <a:defRPr/>
            </a:pPr>
            <a:r>
              <a:rPr lang="zh-CN" altLang="en-US" sz="2000" dirty="0">
                <a:solidFill>
                  <a:srgbClr val="0070C0"/>
                </a:solidFill>
                <a:latin typeface="方正大黑简体" panose="02010601030101010101" pitchFamily="65" charset="-122"/>
                <a:ea typeface="方正大黑简体" panose="02010601030101010101" pitchFamily="65" charset="-122"/>
              </a:rPr>
              <a:t>想要不被他人伤害，应该做到以下几个方面：</a:t>
            </a:r>
            <a:endParaRPr lang="en-US" altLang="zh-CN" sz="2000" dirty="0">
              <a:solidFill>
                <a:srgbClr val="0070C0"/>
              </a:solidFill>
              <a:latin typeface="方正大黑简体" panose="02010601030101010101" pitchFamily="65" charset="-122"/>
              <a:ea typeface="方正大黑简体" panose="02010601030101010101" pitchFamily="65" charset="-122"/>
            </a:endParaRPr>
          </a:p>
          <a:p>
            <a:pPr marL="342900" lvl="0" indent="-342900" defTabSz="1219200">
              <a:lnSpc>
                <a:spcPct val="150000"/>
              </a:lnSpc>
              <a:spcBef>
                <a:spcPts val="1200"/>
              </a:spcBef>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拒绝违章指挥，提高防范意识，保护自己；</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注意观察作业现场周围不安全因素，加强警觉，一旦发现险情要及时制止和纠正他人的不安全行为并及时消除险情；</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要避免因他人失误、设备状态不良、管理缺陷等留下的隐患给自己带来的伤害；</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lvl="0" indent="-3429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设备缺失安全保护装置或附件时，要及时报告，及时予以处理。</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147" y="3759502"/>
            <a:ext cx="4017285" cy="2678189"/>
          </a:xfrm>
          <a:prstGeom prst="rect">
            <a:avLst/>
          </a:prstGeom>
        </p:spPr>
      </p:pic>
      <p:pic>
        <p:nvPicPr>
          <p:cNvPr id="26" name="图片 25" descr="〔微信公众号：安全生产管理〕二维码（浅黄）"/>
          <p:cNvPicPr>
            <a:picLocks noChangeAspect="1"/>
          </p:cNvPicPr>
          <p:nvPr/>
        </p:nvPicPr>
        <p:blipFill>
          <a:blip r:embed="rId4">
            <a:alphaModFix amt="40000"/>
          </a:blip>
          <a:stretch>
            <a:fillRect/>
          </a:stretch>
        </p:blipFill>
        <p:spPr>
          <a:xfrm>
            <a:off x="963930" y="3759200"/>
            <a:ext cx="805815" cy="805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4599"/>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矩形 3"/>
          <p:cNvSpPr/>
          <p:nvPr/>
        </p:nvSpPr>
        <p:spPr>
          <a:xfrm>
            <a:off x="1387228" y="1614558"/>
            <a:ext cx="9433048" cy="174533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5" name="矩形 4"/>
          <p:cNvSpPr/>
          <p:nvPr/>
        </p:nvSpPr>
        <p:spPr>
          <a:xfrm>
            <a:off x="4363727" y="2056381"/>
            <a:ext cx="6426111" cy="1169038"/>
          </a:xfrm>
          <a:prstGeom prst="rect">
            <a:avLst/>
          </a:prstGeom>
        </p:spPr>
        <p:txBody>
          <a:bodyPr wrap="square">
            <a:spAutoFit/>
          </a:bodyPr>
          <a:lstStyle/>
          <a:p>
            <a:pPr>
              <a:lnSpc>
                <a:spcPct val="120000"/>
              </a:lnSpc>
            </a:pPr>
            <a:r>
              <a:rPr lang="zh-CN" altLang="en-US" sz="2000" dirty="0">
                <a:latin typeface="微软雅黑" panose="020B0503020204020204" pitchFamily="34" charset="-122"/>
                <a:ea typeface="微软雅黑" panose="020B0503020204020204" pitchFamily="34" charset="-122"/>
                <a:sym typeface="字魂35号-经典雅黑" panose="02000000000000000000" pitchFamily="2" charset="-122"/>
              </a:rPr>
              <a:t>组织中的每个成员都是团队的一份子，作为组织的一员有关心爱护他人的责任和义务，不仅要注意安全，还要保护团队的其他成员不受伤害。</a:t>
            </a:r>
            <a:endParaRPr lang="zh-CN" altLang="zh-CN" sz="2000" dirty="0">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6" name="矩形 5"/>
          <p:cNvSpPr/>
          <p:nvPr/>
        </p:nvSpPr>
        <p:spPr>
          <a:xfrm>
            <a:off x="6875561" y="1337985"/>
            <a:ext cx="3589326" cy="539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latin typeface="方正粗黑宋简体" panose="02000000000000000000" pitchFamily="2" charset="-122"/>
                <a:ea typeface="方正粗黑宋简体" panose="02000000000000000000" pitchFamily="2" charset="-122"/>
                <a:sym typeface="字魂35号-经典雅黑" panose="02000000000000000000" pitchFamily="2" charset="-122"/>
              </a:rPr>
              <a:t>保护他人不被伤害</a:t>
            </a:r>
            <a:endParaRPr lang="zh-CN" altLang="en-US" sz="2800" b="1" dirty="0">
              <a:solidFill>
                <a:srgbClr val="FCFF85"/>
              </a:solidFill>
              <a:latin typeface="方正粗黑宋简体" panose="02000000000000000000" pitchFamily="2" charset="-122"/>
              <a:ea typeface="方正粗黑宋简体" panose="02000000000000000000" pitchFamily="2" charset="-122"/>
              <a:sym typeface="字魂35号-经典雅黑" panose="02000000000000000000"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6058" y="1374326"/>
            <a:ext cx="3018984" cy="1985562"/>
          </a:xfrm>
          <a:prstGeom prst="rect">
            <a:avLst/>
          </a:prstGeom>
        </p:spPr>
      </p:pic>
      <p:sp>
        <p:nvSpPr>
          <p:cNvPr id="8" name="文本框 3"/>
          <p:cNvSpPr txBox="1"/>
          <p:nvPr/>
        </p:nvSpPr>
        <p:spPr>
          <a:xfrm>
            <a:off x="744901" y="3667242"/>
            <a:ext cx="6602473" cy="2554545"/>
          </a:xfrm>
          <a:prstGeom prst="rect">
            <a:avLst/>
          </a:prstGeom>
          <a:noFill/>
        </p:spPr>
        <p:txBody>
          <a:bodyPr wrap="square" rtlCol="0">
            <a:spAutoFit/>
          </a:bodyPr>
          <a:lstStyle/>
          <a:p>
            <a:pPr lvl="0" defTabSz="1219200">
              <a:lnSpc>
                <a:spcPct val="150000"/>
              </a:lnSpc>
              <a:defRPr/>
            </a:pPr>
            <a:r>
              <a:rPr lang="zh-CN" altLang="en-US" sz="2000" dirty="0">
                <a:solidFill>
                  <a:srgbClr val="0070C0"/>
                </a:solidFill>
                <a:latin typeface="方正大黑简体" panose="02010601030101010101" pitchFamily="65" charset="-122"/>
                <a:ea typeface="方正大黑简体" panose="02010601030101010101" pitchFamily="65" charset="-122"/>
              </a:rPr>
              <a:t>想要保护他人不被伤害，应该做到以下几个方面：</a:t>
            </a:r>
            <a:endParaRPr lang="en-US" altLang="zh-CN" sz="2000" dirty="0">
              <a:solidFill>
                <a:srgbClr val="0070C0"/>
              </a:solidFill>
              <a:latin typeface="方正大黑简体" panose="02010601030101010101" pitchFamily="65" charset="-122"/>
              <a:ea typeface="方正大黑简体" panose="02010601030101010101" pitchFamily="65" charset="-122"/>
            </a:endParaRPr>
          </a:p>
          <a:p>
            <a:pPr marL="457200" lvl="0" indent="-457200" defTabSz="1219200">
              <a:lnSpc>
                <a:spcPct val="150000"/>
              </a:lnSpc>
              <a:spcBef>
                <a:spcPts val="1200"/>
              </a:spcBef>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任何人在任何地方发现任何事故隐患都要主动告知或提示他人；</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lvl="0" indent="-4572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提示他人遵守各项规章制度和安全操作规程；</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lvl="0" indent="-4572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提出安全建议，相互交流，向他人传递有用的信息；</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lvl="0" indent="-4572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视安全为集体荣誉，为团队贡献安全知识，与他人分享经验；</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457200" lvl="0" indent="-457200" defTabSz="1219200">
              <a:lnSpc>
                <a:spcPct val="150000"/>
              </a:lnSpc>
              <a:buFont typeface="+mj-ea"/>
              <a:buAutoNum type="circleNumDbPlain"/>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一旦发生事故，在保护自己的同时，要主动帮助身边的人摆脱困境。</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782" y="3667242"/>
            <a:ext cx="3714898" cy="24765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000"/>
                                        <p:tgtEl>
                                          <p:spTgt spid="4"/>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6050"/>
                            </p:stCondLst>
                            <p:childTnLst>
                              <p:par>
                                <p:cTn id="31" presetID="6"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矩形 3"/>
          <p:cNvSpPr/>
          <p:nvPr/>
        </p:nvSpPr>
        <p:spPr>
          <a:xfrm>
            <a:off x="5728493" y="2606716"/>
            <a:ext cx="5353489" cy="3411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 name="Text Box 4"/>
          <p:cNvSpPr txBox="1">
            <a:spLocks noChangeArrowheads="1"/>
          </p:cNvSpPr>
          <p:nvPr/>
        </p:nvSpPr>
        <p:spPr bwMode="auto">
          <a:xfrm>
            <a:off x="5728493" y="1860636"/>
            <a:ext cx="5353489" cy="746079"/>
          </a:xfrm>
          <a:prstGeom prst="rect">
            <a:avLst/>
          </a:prstGeom>
          <a:solidFill>
            <a:srgbClr val="C00000"/>
          </a:solidFill>
          <a:ln>
            <a:solidFill>
              <a:srgbClr val="C00000"/>
            </a:solidFill>
          </a:ln>
          <a:effectLst/>
        </p:spPr>
        <p:txBody>
          <a:bodyPr anchor="ctr" anchorCtr="1">
            <a:noAutofit/>
          </a:bodyPr>
          <a:lstStyle/>
          <a:p>
            <a:pPr>
              <a:lnSpc>
                <a:spcPct val="115000"/>
              </a:lnSpc>
              <a:spcBef>
                <a:spcPct val="20000"/>
              </a:spcBef>
            </a:pPr>
            <a:endParaRPr lang="en-US" altLang="zh-CN" sz="24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 name="Text Box 7"/>
          <p:cNvSpPr txBox="1">
            <a:spLocks noChangeArrowheads="1"/>
          </p:cNvSpPr>
          <p:nvPr/>
        </p:nvSpPr>
        <p:spPr bwMode="auto">
          <a:xfrm>
            <a:off x="6644764" y="3040599"/>
            <a:ext cx="5679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事故原因未查清不放过</a:t>
            </a:r>
            <a:endParaRPr lang="zh-CN" altLang="en-US" sz="2000"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Text Box 7"/>
          <p:cNvSpPr txBox="1">
            <a:spLocks noChangeArrowheads="1"/>
          </p:cNvSpPr>
          <p:nvPr/>
        </p:nvSpPr>
        <p:spPr bwMode="auto">
          <a:xfrm>
            <a:off x="6644764" y="3782279"/>
            <a:ext cx="5679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责任人员未处理不放过</a:t>
            </a:r>
            <a:endParaRPr lang="zh-CN" altLang="en-US" sz="2000"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Text Box 7"/>
          <p:cNvSpPr txBox="1">
            <a:spLocks noChangeArrowheads="1"/>
          </p:cNvSpPr>
          <p:nvPr/>
        </p:nvSpPr>
        <p:spPr bwMode="auto">
          <a:xfrm>
            <a:off x="6644764" y="4542195"/>
            <a:ext cx="5679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整改措施未落实不放过</a:t>
            </a:r>
            <a:endParaRPr lang="zh-CN" altLang="en-US" sz="2000"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Text Box 7"/>
          <p:cNvSpPr txBox="1">
            <a:spLocks noChangeArrowheads="1"/>
          </p:cNvSpPr>
          <p:nvPr/>
        </p:nvSpPr>
        <p:spPr bwMode="auto">
          <a:xfrm>
            <a:off x="6644764" y="5283875"/>
            <a:ext cx="5679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有关人员未受到教育不放过</a:t>
            </a:r>
            <a:endParaRPr lang="zh-CN" altLang="en-US" sz="2000"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矩形: 圆角 11"/>
          <p:cNvSpPr/>
          <p:nvPr/>
        </p:nvSpPr>
        <p:spPr>
          <a:xfrm>
            <a:off x="6275381" y="3107911"/>
            <a:ext cx="246289"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1</a:t>
            </a:r>
            <a:endParaRPr lang="zh-CN" altLang="en-US"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2" name="矩形: 圆角 12"/>
          <p:cNvSpPr/>
          <p:nvPr/>
        </p:nvSpPr>
        <p:spPr>
          <a:xfrm>
            <a:off x="6275381" y="3852710"/>
            <a:ext cx="246289"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2</a:t>
            </a:r>
            <a:endParaRPr lang="zh-CN" altLang="en-US"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矩形: 圆角 13"/>
          <p:cNvSpPr/>
          <p:nvPr/>
        </p:nvSpPr>
        <p:spPr>
          <a:xfrm>
            <a:off x="6275381" y="4597509"/>
            <a:ext cx="246289"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3</a:t>
            </a:r>
            <a:endParaRPr lang="zh-CN" altLang="en-US"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矩形: 圆角 14"/>
          <p:cNvSpPr/>
          <p:nvPr/>
        </p:nvSpPr>
        <p:spPr>
          <a:xfrm>
            <a:off x="6275381" y="5342309"/>
            <a:ext cx="246289"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4</a:t>
            </a:r>
            <a:endParaRPr lang="zh-CN" altLang="en-US" sz="24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Text Box 4"/>
          <p:cNvSpPr txBox="1">
            <a:spLocks noChangeArrowheads="1"/>
          </p:cNvSpPr>
          <p:nvPr/>
        </p:nvSpPr>
        <p:spPr bwMode="auto">
          <a:xfrm>
            <a:off x="5549283" y="1901580"/>
            <a:ext cx="5684611" cy="688544"/>
          </a:xfrm>
          <a:prstGeom prst="rect">
            <a:avLst/>
          </a:prstGeom>
          <a:noFill/>
          <a:ln>
            <a:noFill/>
          </a:ln>
          <a:effectLst/>
        </p:spPr>
        <p:txBody>
          <a:bodyPr anchor="ctr" anchorCtr="1">
            <a:noAutofit/>
          </a:bodyPr>
          <a:lstStyle/>
          <a:p>
            <a:pPr algn="ctr">
              <a:lnSpc>
                <a:spcPct val="115000"/>
              </a:lnSpc>
              <a:spcBef>
                <a:spcPct val="20000"/>
              </a:spcBef>
            </a:pPr>
            <a:r>
              <a:rPr lang="zh-CN" altLang="en-US" sz="28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事故处理“四不放过原则”</a:t>
            </a:r>
            <a:endParaRPr lang="en-US" altLang="zh-CN" sz="28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518" y="1586671"/>
            <a:ext cx="4139543" cy="44931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animBg="1"/>
      <p:bldP spid="12" grpId="0" animBg="1"/>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988859" y="1924434"/>
            <a:ext cx="7869951" cy="1393385"/>
          </a:xfrm>
          <a:prstGeom prst="rect">
            <a:avLst/>
          </a:prstGeom>
          <a:noFill/>
          <a:ln w="19050">
            <a:solidFill>
              <a:srgbClr val="C00000"/>
            </a:solidFill>
          </a:ln>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zh-CN" altLang="en-US" sz="28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5" name="Rectangle 3"/>
          <p:cNvSpPr txBox="1">
            <a:spLocks noChangeArrowheads="1"/>
          </p:cNvSpPr>
          <p:nvPr/>
        </p:nvSpPr>
        <p:spPr bwMode="auto">
          <a:xfrm>
            <a:off x="1528032" y="1924435"/>
            <a:ext cx="1460828" cy="139338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28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企业工伤事故</a:t>
            </a:r>
            <a:endParaRPr lang="zh-CN" altLang="en-US" sz="28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 name="Rectangle 3"/>
          <p:cNvSpPr txBox="1">
            <a:spLocks noChangeArrowheads="1"/>
          </p:cNvSpPr>
          <p:nvPr/>
        </p:nvSpPr>
        <p:spPr bwMode="auto">
          <a:xfrm>
            <a:off x="3299708" y="2070496"/>
            <a:ext cx="7248254" cy="1210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按照</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企业职工伤亡事故分类标准</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》GB6441-2025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将企业工伤事故分为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27</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类。</a:t>
            </a:r>
            <a:endParaRPr lang="zh-CN" altLang="en-US" sz="2000" b="1" dirty="0">
              <a:solidFill>
                <a:srgbClr val="C00000"/>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p:txBody>
      </p:sp>
      <p:sp>
        <p:nvSpPr>
          <p:cNvPr id="7" name="Rectangle 10"/>
          <p:cNvSpPr>
            <a:spLocks noChangeArrowheads="1"/>
          </p:cNvSpPr>
          <p:nvPr/>
        </p:nvSpPr>
        <p:spPr bwMode="auto">
          <a:xfrm>
            <a:off x="1528032" y="3583985"/>
            <a:ext cx="933077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物体打击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厂</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场</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内车辆致害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3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道路</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轨道</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车辆致害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4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机械致害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5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起重致害</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a:p>
            <a:pPr>
              <a:lnSpc>
                <a:spcPct val="2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6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触电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7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淹溺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8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灼烫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9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火灾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10</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高处坠落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跌落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坍塌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13</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水害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14</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容器爆炸</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a:p>
            <a:pPr>
              <a:lnSpc>
                <a:spcPct val="20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 15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管道爆炸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16</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可燃气体爆炸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17</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可燃液体蒸气爆炸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18</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粉尘爆炸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19</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民用爆炸物品爆炸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20</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烟花爆竹爆炸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其他可燃固体爆炸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高温熔融物爆炸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23</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中毒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24</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窒息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25</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滑坡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26</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泄漏 </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27</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其他不能归于前</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26</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种类型的事故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1"/>
          <p:cNvSpPr/>
          <p:nvPr/>
        </p:nvSpPr>
        <p:spPr>
          <a:xfrm>
            <a:off x="1269242" y="1405719"/>
            <a:ext cx="9674302" cy="1050878"/>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按伤害程度分类：根据</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企业职工伤亡事故分类标准</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》GB6441-2025</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按事故对人身伤害程度分类</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按事故对人身伤害程度不同将事故分为</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类</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事故类型名称及说明。</a:t>
            </a:r>
            <a:endParaRPr lang="zh-CN"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1365664" y="2720485"/>
            <a:ext cx="9481457" cy="3970318"/>
          </a:xfrm>
          <a:prstGeom prst="rect">
            <a:avLst/>
          </a:prstGeom>
        </p:spPr>
        <p:txBody>
          <a:bodyPr wrap="square">
            <a:spAutoFit/>
          </a:bodyPr>
          <a:lstStyle/>
          <a:p>
            <a:r>
              <a:rPr lang="en-US" altLang="zh-CN" dirty="0"/>
              <a:t>1</a:t>
            </a:r>
            <a:endParaRPr lang="en-US" altLang="zh-CN" dirty="0"/>
          </a:p>
          <a:p>
            <a:r>
              <a:rPr lang="zh-CN" altLang="en-US" dirty="0"/>
              <a:t>零伤亡事故</a:t>
            </a:r>
            <a:endParaRPr lang="zh-CN" altLang="en-US" dirty="0"/>
          </a:p>
          <a:p>
            <a:r>
              <a:rPr lang="zh-CN" altLang="en-US" dirty="0"/>
              <a:t>无轻伤、重伤和死亡的事故</a:t>
            </a:r>
            <a:endParaRPr lang="zh-CN" altLang="en-US" dirty="0"/>
          </a:p>
          <a:p>
            <a:r>
              <a:rPr lang="zh-CN" altLang="en-US" dirty="0"/>
              <a:t>说明</a:t>
            </a:r>
            <a:endParaRPr lang="zh-CN" altLang="en-US" dirty="0"/>
          </a:p>
          <a:p>
            <a:r>
              <a:rPr lang="en-US" altLang="zh-CN" dirty="0"/>
              <a:t>2</a:t>
            </a:r>
            <a:endParaRPr lang="en-US" altLang="zh-CN" dirty="0"/>
          </a:p>
          <a:p>
            <a:r>
              <a:rPr lang="zh-CN" altLang="en-US" dirty="0"/>
              <a:t>轻伤事故</a:t>
            </a:r>
            <a:endParaRPr lang="zh-CN" altLang="en-US" dirty="0"/>
          </a:p>
          <a:p>
            <a:r>
              <a:rPr lang="zh-CN" altLang="en-US" dirty="0"/>
              <a:t>只有轻伤的事故</a:t>
            </a:r>
            <a:endParaRPr lang="zh-CN" altLang="en-US" dirty="0"/>
          </a:p>
          <a:p>
            <a:r>
              <a:rPr lang="en-US" altLang="zh-CN" dirty="0"/>
              <a:t>3</a:t>
            </a:r>
            <a:endParaRPr lang="en-US" altLang="zh-CN" dirty="0"/>
          </a:p>
          <a:p>
            <a:r>
              <a:rPr lang="zh-CN" altLang="en-US" dirty="0"/>
              <a:t>重伤事故</a:t>
            </a:r>
            <a:endParaRPr lang="zh-CN" altLang="en-US" dirty="0"/>
          </a:p>
          <a:p>
            <a:r>
              <a:rPr lang="zh-CN" altLang="en-US" dirty="0"/>
              <a:t>有重伤但无死亡的事故</a:t>
            </a:r>
            <a:endParaRPr lang="zh-CN" altLang="en-US" dirty="0"/>
          </a:p>
          <a:p>
            <a:r>
              <a:rPr lang="en-US" altLang="zh-CN" dirty="0"/>
              <a:t>4</a:t>
            </a:r>
            <a:endParaRPr lang="en-US" altLang="zh-CN" dirty="0"/>
          </a:p>
          <a:p>
            <a:r>
              <a:rPr lang="zh-CN" altLang="en-US" dirty="0"/>
              <a:t>死亡事故</a:t>
            </a:r>
            <a:endParaRPr lang="zh-CN" altLang="en-US" dirty="0"/>
          </a:p>
          <a:p>
            <a:r>
              <a:rPr lang="zh-CN" altLang="en-US" dirty="0"/>
              <a:t>有死亡的事故</a:t>
            </a:r>
            <a:endParaRPr lang="zh-CN" altLang="en-US" dirty="0"/>
          </a:p>
          <a:p>
            <a:r>
              <a:rPr lang="zh-CN" altLang="en-US" dirty="0"/>
              <a:t>轻伤、重伤、死亡的判定标准按照</a:t>
            </a:r>
            <a:r>
              <a:rPr lang="en-US" altLang="zh-CN" dirty="0"/>
              <a:t>GB15499—2025</a:t>
            </a:r>
            <a:r>
              <a:rPr lang="zh-CN" altLang="en-US" dirty="0"/>
              <a:t>中</a:t>
            </a:r>
            <a:r>
              <a:rPr lang="en-US" altLang="zh-CN" dirty="0"/>
              <a:t>4.6</a:t>
            </a:r>
            <a:r>
              <a:rPr lang="zh-CN" altLang="en-US" dirty="0"/>
              <a:t>、</a:t>
            </a:r>
            <a:r>
              <a:rPr lang="en-US" altLang="zh-CN" dirty="0"/>
              <a:t>18.1</a:t>
            </a:r>
            <a:r>
              <a:rPr lang="zh-CN" altLang="en-US" dirty="0"/>
              <a:t>及</a:t>
            </a:r>
            <a:r>
              <a:rPr lang="en-US" altLang="zh-CN" dirty="0"/>
              <a:t>18.2</a:t>
            </a:r>
            <a:r>
              <a:rPr lang="zh-CN" altLang="en-US" dirty="0"/>
              <a:t>执行。</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10000">
        <p14:gallery dir="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蓝色背景"/>
          <p:cNvPicPr>
            <a:picLocks noChangeAspect="1"/>
          </p:cNvPicPr>
          <p:nvPr/>
        </p:nvPicPr>
        <p:blipFill>
          <a:blip r:embed="rId1"/>
          <a:stretch>
            <a:fillRect/>
          </a:stretch>
        </p:blipFill>
        <p:spPr>
          <a:xfrm>
            <a:off x="-34925" y="-3175"/>
            <a:ext cx="12226925" cy="6873875"/>
          </a:xfrm>
          <a:prstGeom prst="rect">
            <a:avLst/>
          </a:prstGeom>
        </p:spPr>
      </p:pic>
      <p:pic>
        <p:nvPicPr>
          <p:cNvPr id="7" name="图片 6" descr="红旗11"/>
          <p:cNvPicPr>
            <a:picLocks noChangeAspect="1"/>
          </p:cNvPicPr>
          <p:nvPr/>
        </p:nvPicPr>
        <p:blipFill>
          <a:blip r:embed="rId2"/>
          <a:stretch>
            <a:fillRect/>
          </a:stretch>
        </p:blipFill>
        <p:spPr>
          <a:xfrm>
            <a:off x="-34290" y="0"/>
            <a:ext cx="4460240" cy="1551305"/>
          </a:xfrm>
          <a:prstGeom prst="rect">
            <a:avLst/>
          </a:prstGeom>
        </p:spPr>
      </p:pic>
      <p:pic>
        <p:nvPicPr>
          <p:cNvPr id="4" name="图片 3" descr="红色建筑剪影3481"/>
          <p:cNvPicPr>
            <a:picLocks noChangeAspect="1"/>
          </p:cNvPicPr>
          <p:nvPr/>
        </p:nvPicPr>
        <p:blipFill>
          <a:blip r:embed="rId3"/>
          <a:srcRect t="33594" b="23167"/>
          <a:stretch>
            <a:fillRect/>
          </a:stretch>
        </p:blipFill>
        <p:spPr>
          <a:xfrm>
            <a:off x="1509395" y="4885690"/>
            <a:ext cx="5480050" cy="1692275"/>
          </a:xfrm>
          <a:prstGeom prst="rect">
            <a:avLst/>
          </a:prstGeom>
        </p:spPr>
      </p:pic>
      <p:pic>
        <p:nvPicPr>
          <p:cNvPr id="5" name="图片 4" descr="底部飘带光泽"/>
          <p:cNvPicPr>
            <a:picLocks noChangeAspect="1"/>
          </p:cNvPicPr>
          <p:nvPr/>
        </p:nvPicPr>
        <p:blipFill>
          <a:blip r:embed="rId4"/>
          <a:stretch>
            <a:fillRect/>
          </a:stretch>
        </p:blipFill>
        <p:spPr>
          <a:xfrm>
            <a:off x="-34925" y="5775325"/>
            <a:ext cx="12227560" cy="109537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grpSp>
        <p:nvGrpSpPr>
          <p:cNvPr id="8" name="组合 7"/>
          <p:cNvGrpSpPr/>
          <p:nvPr/>
        </p:nvGrpSpPr>
        <p:grpSpPr>
          <a:xfrm>
            <a:off x="4194376" y="1597017"/>
            <a:ext cx="1061746" cy="1000396"/>
            <a:chOff x="5934561" y="3363838"/>
            <a:chExt cx="734968" cy="692500"/>
          </a:xfrm>
        </p:grpSpPr>
        <p:sp>
          <p:nvSpPr>
            <p:cNvPr id="9" name="椭圆 8"/>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5934561" y="347156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175131" y="1597019"/>
            <a:ext cx="1061746" cy="936215"/>
            <a:chOff x="6688792" y="3363838"/>
            <a:chExt cx="734968" cy="648072"/>
          </a:xfrm>
        </p:grpSpPr>
        <p:sp>
          <p:nvSpPr>
            <p:cNvPr id="12" name="椭圆 11"/>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6688792" y="3492798"/>
              <a:ext cx="734968" cy="4039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四</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155886" y="1597021"/>
            <a:ext cx="1061746" cy="1026160"/>
            <a:chOff x="7471472" y="3363838"/>
            <a:chExt cx="734968" cy="710334"/>
          </a:xfrm>
        </p:grpSpPr>
        <p:sp>
          <p:nvSpPr>
            <p:cNvPr id="15" name="椭圆 14"/>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7471472" y="3489397"/>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pitchFamily="34" charset="-122"/>
                  <a:ea typeface="微软雅黑" panose="020B0503020204020204" pitchFamily="3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36641" y="1597021"/>
            <a:ext cx="1061746" cy="1008192"/>
            <a:chOff x="8197404" y="3363838"/>
            <a:chExt cx="734968" cy="697896"/>
          </a:xfrm>
        </p:grpSpPr>
        <p:sp>
          <p:nvSpPr>
            <p:cNvPr id="18" name="椭圆 17"/>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8197404" y="3476959"/>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914" y="1691947"/>
            <a:ext cx="986233" cy="797562"/>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1898" y="1689279"/>
            <a:ext cx="986233" cy="805272"/>
          </a:xfrm>
          <a:prstGeom prst="rect">
            <a:avLst/>
          </a:prstGeom>
        </p:spPr>
      </p:pic>
      <p:sp>
        <p:nvSpPr>
          <p:cNvPr id="22" name="矩形 21"/>
          <p:cNvSpPr/>
          <p:nvPr/>
        </p:nvSpPr>
        <p:spPr>
          <a:xfrm>
            <a:off x="986136" y="2862344"/>
            <a:ext cx="10397628" cy="1106805"/>
          </a:xfrm>
          <a:prstGeom prst="rect">
            <a:avLst/>
          </a:prstGeom>
        </p:spPr>
        <p:txBody>
          <a:bodyPr wrap="square">
            <a:spAutoFit/>
          </a:bodyPr>
          <a:lstStyle/>
          <a:p>
            <a:pPr algn="ctr" fontAlgn="base">
              <a:spcBef>
                <a:spcPct val="0"/>
              </a:spcBef>
              <a:spcAft>
                <a:spcPct val="0"/>
              </a:spcAft>
              <a:defRPr/>
            </a:pPr>
            <a:r>
              <a:rPr lang="zh-CN" altLang="en-US" sz="6600" b="1" spc="400" dirty="0">
                <a:latin typeface="微软雅黑" panose="020B0503020204020204" pitchFamily="34" charset="-122"/>
                <a:ea typeface="微软雅黑" panose="020B0503020204020204" pitchFamily="34" charset="-122"/>
              </a:rPr>
              <a:t>安全管理基础知识</a:t>
            </a:r>
            <a:endParaRPr lang="zh-CN" altLang="en-US" sz="6600" b="1" spc="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1000">
        <p14:warp dir="in"/>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animEffect transition="in" filter="fade">
                                      <p:cBhvr>
                                        <p:cTn id="46" dur="750"/>
                                        <p:tgtEl>
                                          <p:spTgt spid="6"/>
                                        </p:tgtEl>
                                      </p:cBhvr>
                                    </p:animEffect>
                                  </p:childTnLst>
                                </p:cTn>
                              </p:par>
                            </p:childTnLst>
                          </p:cTn>
                        </p:par>
                        <p:par>
                          <p:cTn id="47" fill="hold">
                            <p:stCondLst>
                              <p:cond delay="4500"/>
                            </p:stCondLst>
                            <p:childTnLst>
                              <p:par>
                                <p:cTn id="48" presetID="26" presetClass="emph" presetSubtype="0" fill="hold" nodeType="after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安全管理基础知识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pic>
        <p:nvPicPr>
          <p:cNvPr id="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275305" y="2086566"/>
            <a:ext cx="2215369" cy="1870433"/>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5" name="Freeform 10"/>
          <p:cNvSpPr>
            <a:spLocks noEditPoints="1"/>
          </p:cNvSpPr>
          <p:nvPr/>
        </p:nvSpPr>
        <p:spPr bwMode="auto">
          <a:xfrm>
            <a:off x="1275305" y="3933685"/>
            <a:ext cx="2215369" cy="1531617"/>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noAutofit/>
          </a:bodyPr>
          <a:lstStyle/>
          <a:p>
            <a:pPr algn="ctr" defTabSz="1219200"/>
            <a:endParaRPr lang="zh-CN" altLang="en-US" sz="4665" b="1" dirty="0">
              <a:solidFill>
                <a:srgbClr val="B2B2B2"/>
              </a:solidFill>
              <a:latin typeface="Arial" panose="020B0604020202020204"/>
              <a:ea typeface="微软雅黑" panose="020B0503020204020204" pitchFamily="34" charset="-122"/>
              <a:cs typeface="+mn-ea"/>
              <a:sym typeface="+mn-lt"/>
            </a:endParaRPr>
          </a:p>
        </p:txBody>
      </p:sp>
      <p:sp>
        <p:nvSpPr>
          <p:cNvPr id="6" name="矩形 5"/>
          <p:cNvSpPr/>
          <p:nvPr/>
        </p:nvSpPr>
        <p:spPr>
          <a:xfrm>
            <a:off x="1384318" y="4115792"/>
            <a:ext cx="1976432" cy="995016"/>
          </a:xfrm>
          <a:prstGeom prst="rect">
            <a:avLst/>
          </a:prstGeom>
        </p:spPr>
        <p:txBody>
          <a:bodyPr wrap="square">
            <a:spAutoFit/>
          </a:bodyPr>
          <a:lstStyle/>
          <a:p>
            <a:pPr algn="ctr" defTabSz="1219200"/>
            <a:r>
              <a:rPr lang="zh-CN" altLang="en-US" sz="2935" b="1" dirty="0">
                <a:solidFill>
                  <a:srgbClr val="FFFFFF"/>
                </a:solidFill>
                <a:latin typeface="Arial" panose="020B0604020202020204"/>
                <a:ea typeface="微软雅黑" panose="020B0503020204020204" pitchFamily="34" charset="-122"/>
                <a:cs typeface="+mn-ea"/>
                <a:sym typeface="+mn-lt"/>
              </a:rPr>
              <a:t>不安全状态分类</a:t>
            </a:r>
            <a:endParaRPr lang="zh-CN" altLang="en-US" sz="2935" b="1" dirty="0">
              <a:solidFill>
                <a:srgbClr val="FFFFFF"/>
              </a:solidFill>
              <a:latin typeface="Arial" panose="020B0604020202020204"/>
              <a:ea typeface="微软雅黑" panose="020B0503020204020204" pitchFamily="34" charset="-122"/>
              <a:cs typeface="+mn-ea"/>
              <a:sym typeface="+mn-lt"/>
            </a:endParaRPr>
          </a:p>
        </p:txBody>
      </p:sp>
      <p:sp>
        <p:nvSpPr>
          <p:cNvPr id="7" name="矩形 6"/>
          <p:cNvSpPr/>
          <p:nvPr/>
        </p:nvSpPr>
        <p:spPr>
          <a:xfrm>
            <a:off x="4059614" y="2189662"/>
            <a:ext cx="7296811" cy="3275640"/>
          </a:xfrm>
          <a:prstGeom prst="rect">
            <a:avLst/>
          </a:prstGeom>
        </p:spPr>
        <p:txBody>
          <a:bodyPr wrap="square">
            <a:spAutoFit/>
          </a:bodyPr>
          <a:lstStyle/>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防护、保险、信号等装置缺乏或有缺陷。</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设备、设施、工具、附件有缺陷。</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个人防护用品用具有缺陷（如防护服、手套、护目镜、面罩、安全带、安全帽、安全鞋等。）</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生产（施工）场地（环境）不良</a:t>
            </a:r>
            <a:endParaRPr lang="en-US" altLang="zh-CN" sz="2135" dirty="0">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p:nvCxnSpPr>
        <p:spPr>
          <a:xfrm>
            <a:off x="3771582" y="1958577"/>
            <a:ext cx="72008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771582" y="5865169"/>
            <a:ext cx="72008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50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安全管理基础知识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pic>
        <p:nvPicPr>
          <p:cNvPr id="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847899" y="2086566"/>
            <a:ext cx="2215369" cy="1870433"/>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5" name="Freeform 10"/>
          <p:cNvSpPr>
            <a:spLocks noEditPoints="1"/>
          </p:cNvSpPr>
          <p:nvPr/>
        </p:nvSpPr>
        <p:spPr bwMode="auto">
          <a:xfrm>
            <a:off x="8847899" y="3933685"/>
            <a:ext cx="2215369" cy="1531617"/>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noAutofit/>
          </a:bodyPr>
          <a:lstStyle/>
          <a:p>
            <a:pPr algn="ctr" defTabSz="1219200"/>
            <a:endParaRPr lang="zh-CN" altLang="en-US" sz="4665" b="1" dirty="0">
              <a:solidFill>
                <a:srgbClr val="B2B2B2"/>
              </a:solidFill>
              <a:latin typeface="Arial" panose="020B0604020202020204"/>
              <a:ea typeface="微软雅黑" panose="020B0503020204020204" pitchFamily="34" charset="-122"/>
              <a:cs typeface="+mn-ea"/>
              <a:sym typeface="+mn-lt"/>
            </a:endParaRPr>
          </a:p>
        </p:txBody>
      </p:sp>
      <p:sp>
        <p:nvSpPr>
          <p:cNvPr id="6" name="矩形 5"/>
          <p:cNvSpPr/>
          <p:nvPr/>
        </p:nvSpPr>
        <p:spPr>
          <a:xfrm>
            <a:off x="8956912" y="3933685"/>
            <a:ext cx="1976432" cy="1446358"/>
          </a:xfrm>
          <a:prstGeom prst="rect">
            <a:avLst/>
          </a:prstGeom>
        </p:spPr>
        <p:txBody>
          <a:bodyPr wrap="square">
            <a:spAutoFit/>
          </a:bodyPr>
          <a:lstStyle/>
          <a:p>
            <a:pPr algn="ctr" defTabSz="1219200"/>
            <a:r>
              <a:rPr lang="zh-CN" altLang="en-US" sz="2935" b="1" dirty="0">
                <a:solidFill>
                  <a:srgbClr val="FFFFFF"/>
                </a:solidFill>
                <a:latin typeface="Arial" panose="020B0604020202020204"/>
                <a:ea typeface="微软雅黑" panose="020B0503020204020204" pitchFamily="34" charset="-122"/>
                <a:cs typeface="+mn-ea"/>
                <a:sym typeface="+mn-lt"/>
              </a:rPr>
              <a:t>不安全行为分类（一）</a:t>
            </a:r>
            <a:endParaRPr lang="zh-CN" altLang="en-US" sz="2935" b="1" dirty="0">
              <a:solidFill>
                <a:srgbClr val="FFFFFF"/>
              </a:solidFill>
              <a:latin typeface="Arial" panose="020B0604020202020204"/>
              <a:ea typeface="微软雅黑" panose="020B0503020204020204" pitchFamily="34" charset="-122"/>
              <a:cs typeface="+mn-ea"/>
              <a:sym typeface="+mn-lt"/>
            </a:endParaRPr>
          </a:p>
        </p:txBody>
      </p:sp>
      <p:sp>
        <p:nvSpPr>
          <p:cNvPr id="7" name="矩形 6"/>
          <p:cNvSpPr/>
          <p:nvPr/>
        </p:nvSpPr>
        <p:spPr>
          <a:xfrm>
            <a:off x="1289118" y="1840188"/>
            <a:ext cx="7296811" cy="4031104"/>
          </a:xfrm>
          <a:prstGeom prst="rect">
            <a:avLst/>
          </a:prstGeom>
        </p:spPr>
        <p:txBody>
          <a:bodyPr wrap="square">
            <a:spAutoFit/>
          </a:bodyPr>
          <a:lstStyle/>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操作错误，忽视安全，忽视警告。</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造成安全装置失效。</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使用不安全设备。</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手代替工具操作。</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物体（指成品、半成品、材料、工具等）存放不当。</a:t>
            </a:r>
            <a:endParaRPr lang="en-US" altLang="zh-CN"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冒险进入危险场所。</a:t>
            </a:r>
            <a:endParaRPr lang="en-US" altLang="zh-CN" sz="2135" dirty="0">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p:nvCxnSpPr>
        <p:spPr>
          <a:xfrm>
            <a:off x="1001086" y="1712917"/>
            <a:ext cx="72008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01086" y="6028942"/>
            <a:ext cx="72008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50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安全管理基础知识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pic>
        <p:nvPicPr>
          <p:cNvPr id="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122767" y="2086566"/>
            <a:ext cx="2215369" cy="1870433"/>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5" name="Freeform 10"/>
          <p:cNvSpPr>
            <a:spLocks noEditPoints="1"/>
          </p:cNvSpPr>
          <p:nvPr/>
        </p:nvSpPr>
        <p:spPr bwMode="auto">
          <a:xfrm>
            <a:off x="9122767" y="3933685"/>
            <a:ext cx="2215369" cy="1531617"/>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noAutofit/>
          </a:bodyPr>
          <a:lstStyle/>
          <a:p>
            <a:pPr algn="ctr" defTabSz="1219200"/>
            <a:endParaRPr lang="zh-CN" altLang="en-US" sz="4665" b="1" dirty="0">
              <a:solidFill>
                <a:srgbClr val="B2B2B2"/>
              </a:solidFill>
              <a:latin typeface="Arial" panose="020B0604020202020204"/>
              <a:ea typeface="微软雅黑" panose="020B0503020204020204" pitchFamily="34" charset="-122"/>
              <a:cs typeface="+mn-ea"/>
              <a:sym typeface="+mn-lt"/>
            </a:endParaRPr>
          </a:p>
        </p:txBody>
      </p:sp>
      <p:sp>
        <p:nvSpPr>
          <p:cNvPr id="6" name="矩形 5"/>
          <p:cNvSpPr/>
          <p:nvPr/>
        </p:nvSpPr>
        <p:spPr>
          <a:xfrm>
            <a:off x="9231780" y="3933685"/>
            <a:ext cx="1976432" cy="1446358"/>
          </a:xfrm>
          <a:prstGeom prst="rect">
            <a:avLst/>
          </a:prstGeom>
        </p:spPr>
        <p:txBody>
          <a:bodyPr wrap="square">
            <a:spAutoFit/>
          </a:bodyPr>
          <a:lstStyle/>
          <a:p>
            <a:pPr algn="ctr" defTabSz="1219200"/>
            <a:r>
              <a:rPr lang="zh-CN" altLang="en-US" sz="2935" b="1" dirty="0">
                <a:solidFill>
                  <a:srgbClr val="FFFFFF"/>
                </a:solidFill>
                <a:latin typeface="Arial" panose="020B0604020202020204"/>
                <a:ea typeface="微软雅黑" panose="020B0503020204020204" pitchFamily="34" charset="-122"/>
                <a:cs typeface="+mn-ea"/>
                <a:sym typeface="+mn-lt"/>
              </a:rPr>
              <a:t>不安全行为分类（二）</a:t>
            </a:r>
            <a:endParaRPr lang="zh-CN" altLang="en-US" sz="2935" b="1" dirty="0">
              <a:solidFill>
                <a:srgbClr val="FFFFFF"/>
              </a:solidFill>
              <a:latin typeface="Arial" panose="020B0604020202020204"/>
              <a:ea typeface="微软雅黑" panose="020B0503020204020204" pitchFamily="34" charset="-122"/>
              <a:cs typeface="+mn-ea"/>
              <a:sym typeface="+mn-lt"/>
            </a:endParaRPr>
          </a:p>
        </p:txBody>
      </p:sp>
      <p:sp>
        <p:nvSpPr>
          <p:cNvPr id="7" name="矩形 6"/>
          <p:cNvSpPr/>
          <p:nvPr/>
        </p:nvSpPr>
        <p:spPr>
          <a:xfrm>
            <a:off x="871932" y="1812893"/>
            <a:ext cx="8605508" cy="4031104"/>
          </a:xfrm>
          <a:prstGeom prst="rect">
            <a:avLst/>
          </a:prstGeom>
        </p:spPr>
        <p:txBody>
          <a:bodyPr wrap="square">
            <a:spAutoFit/>
          </a:bodyPr>
          <a:lstStyle/>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座不安全位置（如平台护栏）</a:t>
            </a:r>
            <a:endParaRPr lang="zh-CN" altLang="en-US"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在起吊物下作业、停留。</a:t>
            </a:r>
            <a:endParaRPr lang="zh-CN" altLang="en-US"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机器运转时加油、修理、检查、调整、焊接、清扫等工作。</a:t>
            </a:r>
            <a:endParaRPr lang="zh-CN" altLang="en-US"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有分散注意力行为。</a:t>
            </a:r>
            <a:endParaRPr lang="zh-CN" altLang="en-US"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必须使用个人防护用品的作业或场合中忽视其使用不安全装束。</a:t>
            </a:r>
            <a:endParaRPr lang="zh-CN" altLang="en-US" sz="2135" dirty="0">
              <a:latin typeface="微软雅黑" panose="020B0503020204020204" pitchFamily="34" charset="-122"/>
              <a:ea typeface="微软雅黑" panose="020B0503020204020204" pitchFamily="34" charset="-122"/>
              <a:cs typeface="+mn-ea"/>
              <a:sym typeface="+mn-lt"/>
            </a:endParaRPr>
          </a:p>
          <a:p>
            <a:pPr marL="381000" indent="-381000" defTabSz="1219200" eaLnBrk="0" fontAlgn="base" hangingPunct="0">
              <a:lnSpc>
                <a:spcPct val="200000"/>
              </a:lnSpc>
              <a:spcBef>
                <a:spcPct val="0"/>
              </a:spcBef>
              <a:spcAft>
                <a:spcPct val="0"/>
              </a:spcAft>
              <a:buFont typeface="Wingdings" panose="05000000000000000000" pitchFamily="2" charset="2"/>
              <a:buChar char="u"/>
            </a:pPr>
            <a:r>
              <a:rPr lang="zh-CN" altLang="en-US" sz="2135" dirty="0">
                <a:latin typeface="微软雅黑" panose="020B0503020204020204" pitchFamily="34" charset="-122"/>
                <a:ea typeface="微软雅黑" panose="020B0503020204020204" pitchFamily="34" charset="-122"/>
                <a:cs typeface="+mn-ea"/>
                <a:sym typeface="+mn-lt"/>
              </a:rPr>
              <a:t>为易燃、易爆等危险品处理错误。</a:t>
            </a:r>
            <a:endParaRPr lang="en-US" altLang="zh-CN" sz="2135" dirty="0">
              <a:latin typeface="微软雅黑" panose="020B0503020204020204" pitchFamily="34" charset="-122"/>
              <a:ea typeface="微软雅黑" panose="020B0503020204020204" pitchFamily="34" charset="-122"/>
              <a:cs typeface="+mn-ea"/>
              <a:sym typeface="+mn-lt"/>
            </a:endParaRPr>
          </a:p>
        </p:txBody>
      </p:sp>
      <p:cxnSp>
        <p:nvCxnSpPr>
          <p:cNvPr id="8" name="直接连接符 7"/>
          <p:cNvCxnSpPr/>
          <p:nvPr/>
        </p:nvCxnSpPr>
        <p:spPr>
          <a:xfrm>
            <a:off x="871932" y="1685622"/>
            <a:ext cx="72008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71932" y="6001647"/>
            <a:ext cx="72008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Click="0" advTm="5000">
        <p14:prism/>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蓝色背景"/>
          <p:cNvPicPr>
            <a:picLocks noChangeAspect="1"/>
          </p:cNvPicPr>
          <p:nvPr/>
        </p:nvPicPr>
        <p:blipFill>
          <a:blip r:embed="rId1"/>
          <a:stretch>
            <a:fillRect/>
          </a:stretch>
        </p:blipFill>
        <p:spPr>
          <a:xfrm>
            <a:off x="-34925" y="-3175"/>
            <a:ext cx="12226925" cy="6873875"/>
          </a:xfrm>
          <a:prstGeom prst="rect">
            <a:avLst/>
          </a:prstGeom>
        </p:spPr>
      </p:pic>
      <p:pic>
        <p:nvPicPr>
          <p:cNvPr id="7" name="图片 6" descr="红旗11"/>
          <p:cNvPicPr>
            <a:picLocks noChangeAspect="1"/>
          </p:cNvPicPr>
          <p:nvPr/>
        </p:nvPicPr>
        <p:blipFill>
          <a:blip r:embed="rId2"/>
          <a:stretch>
            <a:fillRect/>
          </a:stretch>
        </p:blipFill>
        <p:spPr>
          <a:xfrm>
            <a:off x="-34290" y="0"/>
            <a:ext cx="4460240" cy="1551305"/>
          </a:xfrm>
          <a:prstGeom prst="rect">
            <a:avLst/>
          </a:prstGeom>
        </p:spPr>
      </p:pic>
      <p:pic>
        <p:nvPicPr>
          <p:cNvPr id="4" name="图片 3" descr="红色建筑剪影3481"/>
          <p:cNvPicPr>
            <a:picLocks noChangeAspect="1"/>
          </p:cNvPicPr>
          <p:nvPr/>
        </p:nvPicPr>
        <p:blipFill>
          <a:blip r:embed="rId3"/>
          <a:srcRect t="33594" b="23167"/>
          <a:stretch>
            <a:fillRect/>
          </a:stretch>
        </p:blipFill>
        <p:spPr>
          <a:xfrm>
            <a:off x="1509395" y="4885690"/>
            <a:ext cx="5480050" cy="1692275"/>
          </a:xfrm>
          <a:prstGeom prst="rect">
            <a:avLst/>
          </a:prstGeom>
        </p:spPr>
      </p:pic>
      <p:pic>
        <p:nvPicPr>
          <p:cNvPr id="5" name="图片 4" descr="底部飘带光泽"/>
          <p:cNvPicPr>
            <a:picLocks noChangeAspect="1"/>
          </p:cNvPicPr>
          <p:nvPr/>
        </p:nvPicPr>
        <p:blipFill>
          <a:blip r:embed="rId4"/>
          <a:stretch>
            <a:fillRect/>
          </a:stretch>
        </p:blipFill>
        <p:spPr>
          <a:xfrm>
            <a:off x="-34925" y="5775325"/>
            <a:ext cx="12227560" cy="109537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grpSp>
        <p:nvGrpSpPr>
          <p:cNvPr id="8" name="组合 7"/>
          <p:cNvGrpSpPr/>
          <p:nvPr/>
        </p:nvGrpSpPr>
        <p:grpSpPr>
          <a:xfrm>
            <a:off x="4194376" y="1597017"/>
            <a:ext cx="1061746" cy="1000396"/>
            <a:chOff x="5934561" y="3363838"/>
            <a:chExt cx="734968" cy="692500"/>
          </a:xfrm>
        </p:grpSpPr>
        <p:sp>
          <p:nvSpPr>
            <p:cNvPr id="9" name="椭圆 8"/>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5934561" y="347156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175131" y="1597020"/>
            <a:ext cx="1061746" cy="1031073"/>
            <a:chOff x="6688792" y="3363838"/>
            <a:chExt cx="734968" cy="713735"/>
          </a:xfrm>
        </p:grpSpPr>
        <p:sp>
          <p:nvSpPr>
            <p:cNvPr id="12" name="椭圆 11"/>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6688792" y="3492798"/>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一</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155886" y="1597021"/>
            <a:ext cx="1061746" cy="1026160"/>
            <a:chOff x="7471472" y="3363838"/>
            <a:chExt cx="734968" cy="710334"/>
          </a:xfrm>
        </p:grpSpPr>
        <p:sp>
          <p:nvSpPr>
            <p:cNvPr id="15" name="椭圆 14"/>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7471472" y="3489397"/>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pitchFamily="34" charset="-122"/>
                  <a:ea typeface="微软雅黑" panose="020B0503020204020204" pitchFamily="3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36641" y="1597021"/>
            <a:ext cx="1061746" cy="1008192"/>
            <a:chOff x="8197404" y="3363838"/>
            <a:chExt cx="734968" cy="697896"/>
          </a:xfrm>
        </p:grpSpPr>
        <p:sp>
          <p:nvSpPr>
            <p:cNvPr id="18" name="椭圆 17"/>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8197404" y="3476959"/>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914" y="1691947"/>
            <a:ext cx="986233" cy="797562"/>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1898" y="1689279"/>
            <a:ext cx="986233" cy="805272"/>
          </a:xfrm>
          <a:prstGeom prst="rect">
            <a:avLst/>
          </a:prstGeom>
        </p:spPr>
      </p:pic>
      <p:sp>
        <p:nvSpPr>
          <p:cNvPr id="22" name="矩形 21"/>
          <p:cNvSpPr/>
          <p:nvPr/>
        </p:nvSpPr>
        <p:spPr>
          <a:xfrm>
            <a:off x="986136" y="2862344"/>
            <a:ext cx="10397628" cy="1106805"/>
          </a:xfrm>
          <a:prstGeom prst="rect">
            <a:avLst/>
          </a:prstGeom>
        </p:spPr>
        <p:txBody>
          <a:bodyPr wrap="square">
            <a:spAutoFit/>
          </a:bodyPr>
          <a:lstStyle/>
          <a:p>
            <a:pPr algn="ctr" fontAlgn="base">
              <a:spcBef>
                <a:spcPct val="0"/>
              </a:spcBef>
              <a:spcAft>
                <a:spcPct val="0"/>
              </a:spcAft>
              <a:defRPr/>
            </a:pPr>
            <a:r>
              <a:rPr lang="zh-CN" altLang="en-US" sz="6600" b="1" spc="200" dirty="0">
                <a:solidFill>
                  <a:schemeClr val="tx1"/>
                </a:solidFill>
                <a:latin typeface="微软雅黑" panose="020B0503020204020204" pitchFamily="34" charset="-122"/>
                <a:ea typeface="微软雅黑" panose="020B0503020204020204" pitchFamily="34" charset="-122"/>
                <a:sym typeface="+mn-ea"/>
              </a:rPr>
              <a:t>安全生产月主题文件学习</a:t>
            </a:r>
            <a:endParaRPr lang="zh-CN" altLang="en-US" sz="6600" b="1" spc="2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1000">
        <p14:warp dir="in"/>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animEffect transition="in" filter="fade">
                                      <p:cBhvr>
                                        <p:cTn id="46" dur="750"/>
                                        <p:tgtEl>
                                          <p:spTgt spid="6"/>
                                        </p:tgtEl>
                                      </p:cBhvr>
                                    </p:animEffect>
                                  </p:childTnLst>
                                </p:cTn>
                              </p:par>
                            </p:childTnLst>
                          </p:cTn>
                        </p:par>
                        <p:par>
                          <p:cTn id="47" fill="hold">
                            <p:stCondLst>
                              <p:cond delay="4500"/>
                            </p:stCondLst>
                            <p:childTnLst>
                              <p:par>
                                <p:cTn id="48" presetID="26" presetClass="emph" presetSubtype="0" fill="hold" nodeType="after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019466" y="2350892"/>
            <a:ext cx="2706373" cy="10685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74057" y="365078"/>
            <a:ext cx="3057247"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安全管理基础知识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PA_DonQ_矩形 21"/>
          <p:cNvSpPr/>
          <p:nvPr>
            <p:custDataLst>
              <p:tags r:id="rId2"/>
            </p:custDataLst>
          </p:nvPr>
        </p:nvSpPr>
        <p:spPr bwMode="auto">
          <a:xfrm>
            <a:off x="3725839" y="2359169"/>
            <a:ext cx="8011236" cy="1060278"/>
          </a:xfrm>
          <a:prstGeom prst="rect">
            <a:avLst/>
          </a:prstGeom>
          <a:noFill/>
          <a:ln w="9525" cap="flat" cmpd="sng" algn="ctr">
            <a:solidFill>
              <a:srgbClr val="FFFFFF">
                <a:lumMod val="8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00000"/>
              </a:soli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5" name="PA_DonQ_矩形 23"/>
          <p:cNvSpPr/>
          <p:nvPr>
            <p:custDataLst>
              <p:tags r:id="rId3"/>
            </p:custDataLst>
          </p:nvPr>
        </p:nvSpPr>
        <p:spPr>
          <a:xfrm>
            <a:off x="1019466" y="2403783"/>
            <a:ext cx="2924737" cy="961289"/>
          </a:xfrm>
          <a:prstGeom prst="rect">
            <a:avLst/>
          </a:prstGeom>
          <a:noFill/>
        </p:spPr>
        <p:txBody>
          <a:bodyPr wrap="square">
            <a:spAutoFit/>
          </a:bodyPr>
          <a:lstStyle/>
          <a:p>
            <a:pPr lvl="0" algn="ctr" eaLnBrk="0" fontAlgn="base" hangingPunct="0">
              <a:lnSpc>
                <a:spcPct val="150000"/>
              </a:lnSpc>
              <a:spcBef>
                <a:spcPct val="0"/>
              </a:spcBef>
              <a:spcAft>
                <a:spcPct val="0"/>
              </a:spcAft>
              <a:defRPr/>
            </a:pPr>
            <a:r>
              <a:rPr lang="zh-CN" altLang="en-US" sz="2000" b="1" kern="0" dirty="0">
                <a:solidFill>
                  <a:srgbClr val="FFFFFF"/>
                </a:solidFill>
                <a:latin typeface="微软雅黑" panose="020B0503020204020204" pitchFamily="34" charset="-122"/>
                <a:ea typeface="微软雅黑" panose="020B0503020204020204" pitchFamily="34" charset="-122"/>
                <a:sym typeface="字魂35号-经典雅黑" panose="02000000000000000000" pitchFamily="2" charset="-122"/>
              </a:rPr>
              <a:t>“管生产必须管安全，谁主管谁负责的原则”</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7" name="Freeform 6"/>
          <p:cNvSpPr/>
          <p:nvPr/>
        </p:nvSpPr>
        <p:spPr bwMode="auto">
          <a:xfrm>
            <a:off x="3447517" y="1226174"/>
            <a:ext cx="961348" cy="821174"/>
          </a:xfrm>
          <a:custGeom>
            <a:avLst/>
            <a:gdLst>
              <a:gd name="T0" fmla="*/ 58 w 1240"/>
              <a:gd name="T1" fmla="*/ 785 h 1082"/>
              <a:gd name="T2" fmla="*/ 132 w 1240"/>
              <a:gd name="T3" fmla="*/ 709 h 1082"/>
              <a:gd name="T4" fmla="*/ 708 w 1240"/>
              <a:gd name="T5" fmla="*/ 819 h 1082"/>
              <a:gd name="T6" fmla="*/ 365 w 1240"/>
              <a:gd name="T7" fmla="*/ 472 h 1082"/>
              <a:gd name="T8" fmla="*/ 271 w 1240"/>
              <a:gd name="T9" fmla="*/ 568 h 1082"/>
              <a:gd name="T10" fmla="*/ 125 w 1240"/>
              <a:gd name="T11" fmla="*/ 424 h 1082"/>
              <a:gd name="T12" fmla="*/ 382 w 1240"/>
              <a:gd name="T13" fmla="*/ 163 h 1082"/>
              <a:gd name="T14" fmla="*/ 547 w 1240"/>
              <a:gd name="T15" fmla="*/ 133 h 1082"/>
              <a:gd name="T16" fmla="*/ 621 w 1240"/>
              <a:gd name="T17" fmla="*/ 209 h 1082"/>
              <a:gd name="T18" fmla="*/ 493 w 1240"/>
              <a:gd name="T19" fmla="*/ 341 h 1082"/>
              <a:gd name="T20" fmla="*/ 840 w 1240"/>
              <a:gd name="T21" fmla="*/ 690 h 1082"/>
              <a:gd name="T22" fmla="*/ 565 w 1240"/>
              <a:gd name="T23" fmla="*/ 0 h 1082"/>
              <a:gd name="T24" fmla="*/ 970 w 1240"/>
              <a:gd name="T25" fmla="*/ 820 h 1082"/>
              <a:gd name="T26" fmla="*/ 1064 w 1240"/>
              <a:gd name="T27" fmla="*/ 917 h 1082"/>
              <a:gd name="T28" fmla="*/ 940 w 1240"/>
              <a:gd name="T29" fmla="*/ 1037 h 1082"/>
              <a:gd name="T30" fmla="*/ 843 w 1240"/>
              <a:gd name="T31" fmla="*/ 947 h 1082"/>
              <a:gd name="T32" fmla="*/ 189 w 1240"/>
              <a:gd name="T33" fmla="*/ 925 h 1082"/>
              <a:gd name="T34" fmla="*/ 146 w 1240"/>
              <a:gd name="T35" fmla="*/ 1017 h 1082"/>
              <a:gd name="T36" fmla="*/ 41 w 1240"/>
              <a:gd name="T37" fmla="*/ 998 h 1082"/>
              <a:gd name="T38" fmla="*/ 133 w 1240"/>
              <a:gd name="T39" fmla="*/ 875 h 1082"/>
              <a:gd name="T40" fmla="*/ 58 w 1240"/>
              <a:gd name="T41" fmla="*/ 785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0" h="1082">
                <a:moveTo>
                  <a:pt x="58" y="785"/>
                </a:moveTo>
                <a:lnTo>
                  <a:pt x="132" y="709"/>
                </a:lnTo>
                <a:cubicBezTo>
                  <a:pt x="290" y="844"/>
                  <a:pt x="472" y="933"/>
                  <a:pt x="708" y="819"/>
                </a:cubicBezTo>
                <a:lnTo>
                  <a:pt x="365" y="472"/>
                </a:lnTo>
                <a:lnTo>
                  <a:pt x="271" y="568"/>
                </a:lnTo>
                <a:lnTo>
                  <a:pt x="125" y="424"/>
                </a:lnTo>
                <a:lnTo>
                  <a:pt x="382" y="163"/>
                </a:lnTo>
                <a:cubicBezTo>
                  <a:pt x="419" y="182"/>
                  <a:pt x="478" y="183"/>
                  <a:pt x="547" y="133"/>
                </a:cubicBezTo>
                <a:lnTo>
                  <a:pt x="621" y="209"/>
                </a:lnTo>
                <a:lnTo>
                  <a:pt x="493" y="341"/>
                </a:lnTo>
                <a:lnTo>
                  <a:pt x="840" y="690"/>
                </a:lnTo>
                <a:cubicBezTo>
                  <a:pt x="969" y="473"/>
                  <a:pt x="863" y="148"/>
                  <a:pt x="565" y="0"/>
                </a:cubicBezTo>
                <a:cubicBezTo>
                  <a:pt x="859" y="14"/>
                  <a:pt x="1240" y="351"/>
                  <a:pt x="970" y="820"/>
                </a:cubicBezTo>
                <a:lnTo>
                  <a:pt x="1064" y="917"/>
                </a:lnTo>
                <a:lnTo>
                  <a:pt x="940" y="1037"/>
                </a:lnTo>
                <a:lnTo>
                  <a:pt x="843" y="947"/>
                </a:lnTo>
                <a:cubicBezTo>
                  <a:pt x="595" y="1082"/>
                  <a:pt x="367" y="1066"/>
                  <a:pt x="189" y="925"/>
                </a:cubicBezTo>
                <a:cubicBezTo>
                  <a:pt x="199" y="958"/>
                  <a:pt x="179" y="996"/>
                  <a:pt x="146" y="1017"/>
                </a:cubicBezTo>
                <a:cubicBezTo>
                  <a:pt x="108" y="1043"/>
                  <a:pt x="65" y="1034"/>
                  <a:pt x="41" y="998"/>
                </a:cubicBezTo>
                <a:cubicBezTo>
                  <a:pt x="0" y="936"/>
                  <a:pt x="66" y="860"/>
                  <a:pt x="133" y="875"/>
                </a:cubicBezTo>
                <a:cubicBezTo>
                  <a:pt x="107" y="848"/>
                  <a:pt x="81" y="818"/>
                  <a:pt x="58" y="785"/>
                </a:cubicBez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8" name="文本框 7"/>
          <p:cNvSpPr txBox="1"/>
          <p:nvPr/>
        </p:nvSpPr>
        <p:spPr>
          <a:xfrm>
            <a:off x="4479296" y="1369263"/>
            <a:ext cx="5390228" cy="646331"/>
          </a:xfrm>
          <a:prstGeom prst="rect">
            <a:avLst/>
          </a:prstGeom>
          <a:noFill/>
        </p:spPr>
        <p:txBody>
          <a:bodyPr wrap="square" rtlCol="0">
            <a:spAutoFit/>
          </a:bodyPr>
          <a:lstStyle/>
          <a:p>
            <a:pPr lvl="0" eaLnBrk="0" fontAlgn="base" hangingPunct="0">
              <a:spcBef>
                <a:spcPct val="0"/>
              </a:spcBef>
              <a:spcAft>
                <a:spcPct val="0"/>
              </a:spcAft>
              <a:defRPr/>
            </a:pPr>
            <a:r>
              <a:rPr lang="zh-CN" altLang="en-US" sz="3600" b="1" dirty="0">
                <a:solidFill>
                  <a:srgbClr val="C00000"/>
                </a:solidFill>
                <a:latin typeface="方正粗黑宋简体" panose="02000000000000000000" pitchFamily="2" charset="-122"/>
                <a:ea typeface="方正粗黑宋简体" panose="02000000000000000000" pitchFamily="2" charset="-122"/>
                <a:sym typeface="字魂35号-经典雅黑" panose="02000000000000000000" pitchFamily="2" charset="-122"/>
              </a:rPr>
              <a:t>安全工作的几项原则</a:t>
            </a:r>
            <a:endParaRPr kumimoji="0" lang="zh-CN" altLang="en-US" sz="3600" b="1"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sym typeface="字魂35号-经典雅黑" panose="02000000000000000000" pitchFamily="2" charset="-122"/>
            </a:endParaRPr>
          </a:p>
        </p:txBody>
      </p:sp>
      <p:sp>
        <p:nvSpPr>
          <p:cNvPr id="15" name="PA_DonQ_矩形 32"/>
          <p:cNvSpPr/>
          <p:nvPr>
            <p:custDataLst>
              <p:tags r:id="rId4"/>
            </p:custDataLst>
          </p:nvPr>
        </p:nvSpPr>
        <p:spPr>
          <a:xfrm>
            <a:off x="3871361" y="2378535"/>
            <a:ext cx="7469527" cy="923330"/>
          </a:xfrm>
          <a:prstGeom prst="rect">
            <a:avLst/>
          </a:prstGeom>
          <a:noFill/>
        </p:spPr>
        <p:txBody>
          <a:bodyPr wrap="square">
            <a:spAutoFit/>
          </a:bodyPr>
          <a:lstStyle/>
          <a:p>
            <a:pPr lvl="0" algn="just" fontAlgn="base" hangingPunct="0">
              <a:lnSpc>
                <a:spcPct val="150000"/>
              </a:lnSpc>
              <a:spcBef>
                <a:spcPct val="0"/>
              </a:spcBef>
              <a:spcAft>
                <a:spcPct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 这一原则要求谁管生产就必须得管理生产的同时，管好管辖范围内的安全生产工作，并负全面责任。</a:t>
            </a:r>
            <a:endParaRPr kumimoji="0" lang="zh-CN" altLang="en-US"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29" name="矩形 28"/>
          <p:cNvSpPr/>
          <p:nvPr/>
        </p:nvSpPr>
        <p:spPr>
          <a:xfrm>
            <a:off x="1019466" y="3643305"/>
            <a:ext cx="2706373" cy="9607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DonQ_矩形 21"/>
          <p:cNvSpPr/>
          <p:nvPr>
            <p:custDataLst>
              <p:tags r:id="rId5"/>
            </p:custDataLst>
          </p:nvPr>
        </p:nvSpPr>
        <p:spPr bwMode="auto">
          <a:xfrm>
            <a:off x="3725839" y="3651582"/>
            <a:ext cx="8011236" cy="953320"/>
          </a:xfrm>
          <a:prstGeom prst="rect">
            <a:avLst/>
          </a:prstGeom>
          <a:noFill/>
          <a:ln w="9525" cap="flat" cmpd="sng" algn="ctr">
            <a:solidFill>
              <a:srgbClr val="FFFFFF">
                <a:lumMod val="8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00000"/>
              </a:soli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1" name="PA_DonQ_矩形 23"/>
          <p:cNvSpPr/>
          <p:nvPr>
            <p:custDataLst>
              <p:tags r:id="rId6"/>
            </p:custDataLst>
          </p:nvPr>
        </p:nvSpPr>
        <p:spPr>
          <a:xfrm>
            <a:off x="801102" y="3823025"/>
            <a:ext cx="2924737" cy="499624"/>
          </a:xfrm>
          <a:prstGeom prst="rect">
            <a:avLst/>
          </a:prstGeom>
          <a:noFill/>
        </p:spPr>
        <p:txBody>
          <a:bodyPr wrap="square">
            <a:spAutoFit/>
          </a:bodyPr>
          <a:lstStyle/>
          <a:p>
            <a:pPr lvl="0" algn="ctr" eaLnBrk="0" fontAlgn="base" hangingPunct="0">
              <a:lnSpc>
                <a:spcPct val="150000"/>
              </a:lnSpc>
              <a:spcBef>
                <a:spcPct val="0"/>
              </a:spcBef>
              <a:spcAft>
                <a:spcPct val="0"/>
              </a:spcAft>
              <a:defRPr/>
            </a:pPr>
            <a:r>
              <a:rPr lang="zh-CN" altLang="en-US" sz="2000" b="1" kern="0" dirty="0">
                <a:solidFill>
                  <a:srgbClr val="FFFFFF"/>
                </a:solidFill>
                <a:latin typeface="微软雅黑" panose="020B0503020204020204" pitchFamily="34" charset="-122"/>
                <a:ea typeface="微软雅黑" panose="020B0503020204020204" pitchFamily="34" charset="-122"/>
                <a:sym typeface="字魂35号-经典雅黑" panose="02000000000000000000" pitchFamily="2" charset="-122"/>
              </a:rPr>
              <a:t>“三同时”原则</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32" name="PA_DonQ_矩形 32"/>
          <p:cNvSpPr/>
          <p:nvPr>
            <p:custDataLst>
              <p:tags r:id="rId7"/>
            </p:custDataLst>
          </p:nvPr>
        </p:nvSpPr>
        <p:spPr>
          <a:xfrm>
            <a:off x="3871361" y="3759071"/>
            <a:ext cx="7469527" cy="757130"/>
          </a:xfrm>
          <a:prstGeom prst="rect">
            <a:avLst/>
          </a:prstGeom>
          <a:noFill/>
        </p:spPr>
        <p:txBody>
          <a:bodyPr wrap="square">
            <a:spAutoFit/>
          </a:bodyPr>
          <a:lstStyle/>
          <a:p>
            <a:pPr lvl="0" algn="just" fontAlgn="base" hangingPunct="0">
              <a:lnSpc>
                <a:spcPct val="120000"/>
              </a:lnSpc>
              <a:spcBef>
                <a:spcPct val="0"/>
              </a:spcBef>
              <a:spcAft>
                <a:spcPct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是指生产经营单位在对新建、改建、扩建工程和技术改造工程项目中，劳动安全卫生设施与主体工程同时设计、同时施工、同时投入和使用。</a:t>
            </a:r>
            <a:endParaRPr kumimoji="0" lang="zh-CN" altLang="en-US"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33" name="矩形 32"/>
          <p:cNvSpPr/>
          <p:nvPr/>
        </p:nvSpPr>
        <p:spPr>
          <a:xfrm>
            <a:off x="1019466" y="4793495"/>
            <a:ext cx="2706373" cy="16033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PA_DonQ_矩形 21"/>
          <p:cNvSpPr/>
          <p:nvPr>
            <p:custDataLst>
              <p:tags r:id="rId8"/>
            </p:custDataLst>
          </p:nvPr>
        </p:nvSpPr>
        <p:spPr bwMode="auto">
          <a:xfrm>
            <a:off x="3725545" y="4801870"/>
            <a:ext cx="8011160" cy="1782445"/>
          </a:xfrm>
          <a:prstGeom prst="rect">
            <a:avLst/>
          </a:prstGeom>
          <a:noFill/>
          <a:ln w="9525" cap="flat" cmpd="sng" algn="ctr">
            <a:solidFill>
              <a:srgbClr val="FFFFFF">
                <a:lumMod val="85000"/>
              </a:srgb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dirty="0">
              <a:ln>
                <a:noFill/>
              </a:ln>
              <a:solidFill>
                <a:srgbClr val="C00000"/>
              </a:soli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5" name="PA_DonQ_矩形 23"/>
          <p:cNvSpPr/>
          <p:nvPr>
            <p:custDataLst>
              <p:tags r:id="rId9"/>
            </p:custDataLst>
          </p:nvPr>
        </p:nvSpPr>
        <p:spPr>
          <a:xfrm>
            <a:off x="801102" y="5318739"/>
            <a:ext cx="2924737" cy="499624"/>
          </a:xfrm>
          <a:prstGeom prst="rect">
            <a:avLst/>
          </a:prstGeom>
          <a:noFill/>
        </p:spPr>
        <p:txBody>
          <a:bodyPr wrap="square">
            <a:spAutoFit/>
          </a:bodyPr>
          <a:lstStyle/>
          <a:p>
            <a:pPr lvl="0" algn="ctr" eaLnBrk="0" fontAlgn="base" hangingPunct="0">
              <a:lnSpc>
                <a:spcPct val="150000"/>
              </a:lnSpc>
              <a:spcBef>
                <a:spcPct val="0"/>
              </a:spcBef>
              <a:spcAft>
                <a:spcPct val="0"/>
              </a:spcAft>
              <a:defRPr/>
            </a:pPr>
            <a:r>
              <a:rPr lang="zh-CN" altLang="en-US" sz="2000" b="1" kern="0" dirty="0">
                <a:solidFill>
                  <a:srgbClr val="FFFFFF"/>
                </a:solidFill>
                <a:latin typeface="微软雅黑" panose="020B0503020204020204" pitchFamily="34" charset="-122"/>
                <a:ea typeface="微软雅黑" panose="020B0503020204020204" pitchFamily="34" charset="-122"/>
                <a:sym typeface="字魂35号-经典雅黑" panose="02000000000000000000" pitchFamily="2" charset="-122"/>
              </a:rPr>
              <a:t>“四不放过”原则</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36" name="PA_DonQ_矩形 32"/>
          <p:cNvSpPr/>
          <p:nvPr>
            <p:custDataLst>
              <p:tags r:id="rId10"/>
            </p:custDataLst>
          </p:nvPr>
        </p:nvSpPr>
        <p:spPr>
          <a:xfrm>
            <a:off x="3943751" y="4820862"/>
            <a:ext cx="7469527" cy="1393779"/>
          </a:xfrm>
          <a:prstGeom prst="rect">
            <a:avLst/>
          </a:prstGeom>
          <a:noFill/>
        </p:spPr>
        <p:txBody>
          <a:bodyPr wrap="square">
            <a:spAutoFit/>
          </a:bodyPr>
          <a:lstStyle/>
          <a:p>
            <a:pPr lvl="0" algn="just" fontAlgn="base" hangingPunct="0">
              <a:lnSpc>
                <a:spcPct val="120000"/>
              </a:lnSpc>
              <a:spcBef>
                <a:spcPct val="0"/>
              </a:spcBef>
              <a:spcAft>
                <a:spcPct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①指在调查处理工伤事故时，必须坚持事故原则分析不清不放过。②安全防范措施未落实不放过。③责任人和相关人员未受到教育不放过。④责任人未追究责任不放过。要求事故发生后，必须查明原因，分清责任，教育群众，采取对策，处理责任人，防止同类事故的再次发生。</a:t>
            </a:r>
            <a:endParaRPr kumimoji="0" lang="zh-CN" altLang="en-US"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字魂35号-经典雅黑"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8000">
        <p14:prism/>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5" grpId="0"/>
      <p:bldP spid="7" grpId="0" animBg="1"/>
      <p:bldP spid="8" grpId="0"/>
      <p:bldP spid="15" grpId="0"/>
      <p:bldP spid="29" grpId="0" animBg="1"/>
      <p:bldP spid="30" grpId="0" animBg="1"/>
      <p:bldP spid="31" grpId="0"/>
      <p:bldP spid="32" grpId="0"/>
      <p:bldP spid="33" grpId="0" animBg="1"/>
      <p:bldP spid="34" grpId="0" bldLvl="0" animBg="1"/>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蓝色背景"/>
          <p:cNvPicPr>
            <a:picLocks noChangeAspect="1"/>
          </p:cNvPicPr>
          <p:nvPr/>
        </p:nvPicPr>
        <p:blipFill>
          <a:blip r:embed="rId1"/>
          <a:stretch>
            <a:fillRect/>
          </a:stretch>
        </p:blipFill>
        <p:spPr>
          <a:xfrm>
            <a:off x="-34925" y="-3175"/>
            <a:ext cx="12226925" cy="6873875"/>
          </a:xfrm>
          <a:prstGeom prst="rect">
            <a:avLst/>
          </a:prstGeom>
        </p:spPr>
      </p:pic>
      <p:pic>
        <p:nvPicPr>
          <p:cNvPr id="7" name="图片 6" descr="红旗11"/>
          <p:cNvPicPr>
            <a:picLocks noChangeAspect="1"/>
          </p:cNvPicPr>
          <p:nvPr/>
        </p:nvPicPr>
        <p:blipFill>
          <a:blip r:embed="rId2"/>
          <a:stretch>
            <a:fillRect/>
          </a:stretch>
        </p:blipFill>
        <p:spPr>
          <a:xfrm>
            <a:off x="-34290" y="0"/>
            <a:ext cx="4460240" cy="1551305"/>
          </a:xfrm>
          <a:prstGeom prst="rect">
            <a:avLst/>
          </a:prstGeom>
        </p:spPr>
      </p:pic>
      <p:pic>
        <p:nvPicPr>
          <p:cNvPr id="4" name="图片 3" descr="红色建筑剪影3481"/>
          <p:cNvPicPr>
            <a:picLocks noChangeAspect="1"/>
          </p:cNvPicPr>
          <p:nvPr/>
        </p:nvPicPr>
        <p:blipFill>
          <a:blip r:embed="rId3"/>
          <a:srcRect t="33594" b="23167"/>
          <a:stretch>
            <a:fillRect/>
          </a:stretch>
        </p:blipFill>
        <p:spPr>
          <a:xfrm>
            <a:off x="1509395" y="4885690"/>
            <a:ext cx="5480050" cy="1692275"/>
          </a:xfrm>
          <a:prstGeom prst="rect">
            <a:avLst/>
          </a:prstGeom>
        </p:spPr>
      </p:pic>
      <p:pic>
        <p:nvPicPr>
          <p:cNvPr id="5" name="图片 4" descr="底部飘带光泽"/>
          <p:cNvPicPr>
            <a:picLocks noChangeAspect="1"/>
          </p:cNvPicPr>
          <p:nvPr/>
        </p:nvPicPr>
        <p:blipFill>
          <a:blip r:embed="rId4"/>
          <a:stretch>
            <a:fillRect/>
          </a:stretch>
        </p:blipFill>
        <p:spPr>
          <a:xfrm>
            <a:off x="-34925" y="5775325"/>
            <a:ext cx="12227560" cy="109537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grpSp>
        <p:nvGrpSpPr>
          <p:cNvPr id="8" name="组合 7"/>
          <p:cNvGrpSpPr/>
          <p:nvPr/>
        </p:nvGrpSpPr>
        <p:grpSpPr>
          <a:xfrm>
            <a:off x="4077291" y="1470408"/>
            <a:ext cx="1061746" cy="1000396"/>
            <a:chOff x="5934561" y="3363838"/>
            <a:chExt cx="734968" cy="692500"/>
          </a:xfrm>
        </p:grpSpPr>
        <p:sp>
          <p:nvSpPr>
            <p:cNvPr id="9" name="椭圆 8"/>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5934561" y="347156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058046" y="1470410"/>
            <a:ext cx="1061746" cy="936215"/>
            <a:chOff x="6688792" y="3363838"/>
            <a:chExt cx="734968" cy="648072"/>
          </a:xfrm>
        </p:grpSpPr>
        <p:sp>
          <p:nvSpPr>
            <p:cNvPr id="12" name="椭圆 11"/>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6688792" y="3492798"/>
              <a:ext cx="734968" cy="4039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五</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038801" y="1470412"/>
            <a:ext cx="1061746" cy="1026160"/>
            <a:chOff x="7471472" y="3363838"/>
            <a:chExt cx="734968" cy="710334"/>
          </a:xfrm>
        </p:grpSpPr>
        <p:sp>
          <p:nvSpPr>
            <p:cNvPr id="15" name="椭圆 14"/>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7471472" y="3489397"/>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pitchFamily="34" charset="-122"/>
                  <a:ea typeface="微软雅黑" panose="020B0503020204020204" pitchFamily="3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019556" y="1470412"/>
            <a:ext cx="1061746" cy="1008192"/>
            <a:chOff x="8197404" y="3363838"/>
            <a:chExt cx="734968" cy="697896"/>
          </a:xfrm>
        </p:grpSpPr>
        <p:sp>
          <p:nvSpPr>
            <p:cNvPr id="18" name="椭圆 17"/>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8197404" y="3476959"/>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4829" y="1565338"/>
            <a:ext cx="986233" cy="797562"/>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4813" y="1562670"/>
            <a:ext cx="986233" cy="805272"/>
          </a:xfrm>
          <a:prstGeom prst="rect">
            <a:avLst/>
          </a:prstGeom>
        </p:spPr>
      </p:pic>
      <p:sp>
        <p:nvSpPr>
          <p:cNvPr id="22" name="矩形 21"/>
          <p:cNvSpPr/>
          <p:nvPr/>
        </p:nvSpPr>
        <p:spPr>
          <a:xfrm>
            <a:off x="-34925" y="2735580"/>
            <a:ext cx="12228195" cy="2122805"/>
          </a:xfrm>
          <a:prstGeom prst="rect">
            <a:avLst/>
          </a:prstGeom>
        </p:spPr>
        <p:txBody>
          <a:bodyPr wrap="square">
            <a:spAutoFit/>
          </a:bodyPr>
          <a:lstStyle/>
          <a:p>
            <a:pPr algn="ctr" fontAlgn="base">
              <a:spcBef>
                <a:spcPct val="0"/>
              </a:spcBef>
              <a:spcAft>
                <a:spcPct val="0"/>
              </a:spcAft>
              <a:defRPr/>
            </a:pPr>
            <a:r>
              <a:rPr lang="zh-CN" altLang="en-US" sz="6600" b="1" spc="400" dirty="0">
                <a:latin typeface="微软雅黑" panose="020B0503020204020204" pitchFamily="34" charset="-122"/>
                <a:ea typeface="微软雅黑" panose="020B0503020204020204" pitchFamily="34" charset="-122"/>
              </a:rPr>
              <a:t>安全生产法律法规</a:t>
            </a:r>
            <a:endParaRPr lang="zh-CN" altLang="en-US" sz="6600" b="1" spc="400" dirty="0">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6600" b="1" spc="400" dirty="0">
                <a:latin typeface="微软雅黑" panose="020B0503020204020204" pitchFamily="34" charset="-122"/>
                <a:ea typeface="微软雅黑" panose="020B0503020204020204" pitchFamily="34" charset="-122"/>
              </a:rPr>
              <a:t>基础知识</a:t>
            </a:r>
            <a:endParaRPr lang="zh-CN" altLang="en-US" sz="6600" b="1" spc="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1000">
        <p14:warp dir="in"/>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animEffect transition="in" filter="fade">
                                      <p:cBhvr>
                                        <p:cTn id="46" dur="750"/>
                                        <p:tgtEl>
                                          <p:spTgt spid="6"/>
                                        </p:tgtEl>
                                      </p:cBhvr>
                                    </p:animEffect>
                                  </p:childTnLst>
                                </p:cTn>
                              </p:par>
                            </p:childTnLst>
                          </p:cTn>
                        </p:par>
                        <p:par>
                          <p:cTn id="47" fill="hold">
                            <p:stCondLst>
                              <p:cond delay="4500"/>
                            </p:stCondLst>
                            <p:childTnLst>
                              <p:par>
                                <p:cTn id="48" presetID="26" presetClass="emph" presetSubtype="0" fill="hold" nodeType="after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4493538"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安全生产法律法规基础知识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cxnSp>
        <p:nvCxnSpPr>
          <p:cNvPr id="4" name="直接连接符 22"/>
          <p:cNvCxnSpPr>
            <a:cxnSpLocks noChangeShapeType="1"/>
          </p:cNvCxnSpPr>
          <p:nvPr/>
        </p:nvCxnSpPr>
        <p:spPr bwMode="auto">
          <a:xfrm>
            <a:off x="1347392" y="2401789"/>
            <a:ext cx="3839633"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cxnSp>
        <p:nvCxnSpPr>
          <p:cNvPr id="5" name="直接连接符 24"/>
          <p:cNvCxnSpPr>
            <a:cxnSpLocks noChangeShapeType="1"/>
          </p:cNvCxnSpPr>
          <p:nvPr/>
        </p:nvCxnSpPr>
        <p:spPr bwMode="auto">
          <a:xfrm>
            <a:off x="7011592" y="2401789"/>
            <a:ext cx="3841751"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6" name="五角星 5"/>
          <p:cNvSpPr>
            <a:spLocks noChangeArrowheads="1"/>
          </p:cNvSpPr>
          <p:nvPr/>
        </p:nvSpPr>
        <p:spPr bwMode="auto">
          <a:xfrm>
            <a:off x="5919391" y="2173189"/>
            <a:ext cx="457200" cy="455083"/>
          </a:xfrm>
          <a:custGeom>
            <a:avLst/>
            <a:gdLst>
              <a:gd name="T0" fmla="*/ 171450 w 342900"/>
              <a:gd name="T1" fmla="*/ 0 h 341312"/>
              <a:gd name="T2" fmla="*/ 0 w 342900"/>
              <a:gd name="T3" fmla="*/ 130369 h 341312"/>
              <a:gd name="T4" fmla="*/ 65488 w 342900"/>
              <a:gd name="T5" fmla="*/ 341311 h 341312"/>
              <a:gd name="T6" fmla="*/ 277412 w 342900"/>
              <a:gd name="T7" fmla="*/ 341311 h 341312"/>
              <a:gd name="T8" fmla="*/ 342900 w 342900"/>
              <a:gd name="T9" fmla="*/ 130369 h 341312"/>
              <a:gd name="T10" fmla="*/ 17694720 60000 65536"/>
              <a:gd name="T11" fmla="*/ 11796480 60000 65536"/>
              <a:gd name="T12" fmla="*/ 5898240 60000 65536"/>
              <a:gd name="T13" fmla="*/ 5898240 60000 65536"/>
              <a:gd name="T14" fmla="*/ 0 60000 65536"/>
              <a:gd name="T15" fmla="*/ 105963 w 342900"/>
              <a:gd name="T16" fmla="*/ 130370 h 341312"/>
              <a:gd name="T17" fmla="*/ 236937 w 342900"/>
              <a:gd name="T18" fmla="*/ 260737 h 341312"/>
            </a:gdLst>
            <a:ahLst/>
            <a:cxnLst>
              <a:cxn ang="T10">
                <a:pos x="T0" y="T1"/>
              </a:cxn>
              <a:cxn ang="T11">
                <a:pos x="T2" y="T3"/>
              </a:cxn>
              <a:cxn ang="T12">
                <a:pos x="T4" y="T5"/>
              </a:cxn>
              <a:cxn ang="T13">
                <a:pos x="T6" y="T7"/>
              </a:cxn>
              <a:cxn ang="T14">
                <a:pos x="T8" y="T9"/>
              </a:cxn>
            </a:cxnLst>
            <a:rect l="T15" t="T16" r="T17" b="T18"/>
            <a:pathLst>
              <a:path w="342900" h="341312">
                <a:moveTo>
                  <a:pt x="0" y="130369"/>
                </a:moveTo>
                <a:lnTo>
                  <a:pt x="130977" y="130370"/>
                </a:lnTo>
                <a:lnTo>
                  <a:pt x="171450" y="0"/>
                </a:lnTo>
                <a:lnTo>
                  <a:pt x="211923" y="130370"/>
                </a:lnTo>
                <a:lnTo>
                  <a:pt x="342900" y="130369"/>
                </a:lnTo>
                <a:lnTo>
                  <a:pt x="236937" y="210941"/>
                </a:lnTo>
                <a:lnTo>
                  <a:pt x="277412" y="341311"/>
                </a:lnTo>
                <a:lnTo>
                  <a:pt x="171450" y="260737"/>
                </a:lnTo>
                <a:lnTo>
                  <a:pt x="65488" y="341311"/>
                </a:lnTo>
                <a:lnTo>
                  <a:pt x="105963" y="210941"/>
                </a:lnTo>
                <a:lnTo>
                  <a:pt x="0" y="130369"/>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等线" panose="02010600030101010101" charset="-122"/>
              <a:ea typeface="等线" panose="02010600030101010101" charset="-122"/>
              <a:cs typeface="+mn-cs"/>
            </a:endParaRPr>
          </a:p>
        </p:txBody>
      </p:sp>
      <p:sp>
        <p:nvSpPr>
          <p:cNvPr id="7" name="TextBox 5"/>
          <p:cNvSpPr txBox="1"/>
          <p:nvPr/>
        </p:nvSpPr>
        <p:spPr>
          <a:xfrm>
            <a:off x="3054839" y="1573015"/>
            <a:ext cx="6186310" cy="584775"/>
          </a:xfrm>
          <a:prstGeom prst="rect">
            <a:avLst/>
          </a:prstGeom>
          <a:noFill/>
        </p:spPr>
        <p:txBody>
          <a:bodyPr wrap="none" rtlCol="0">
            <a:spAutoFit/>
          </a:bodyPr>
          <a:lstStyle/>
          <a:p>
            <a:pPr lvl="0" algn="ctr">
              <a:defRPr/>
            </a:pPr>
            <a:r>
              <a:rPr lang="zh-CN" altLang="en-US" sz="3200" b="1" spc="400" dirty="0">
                <a:solidFill>
                  <a:srgbClr val="C00000"/>
                </a:solidFill>
                <a:latin typeface="微软雅黑" panose="020B0503020204020204" pitchFamily="34" charset="-122"/>
                <a:ea typeface="微软雅黑" panose="020B0503020204020204" pitchFamily="34" charset="-122"/>
              </a:rPr>
              <a:t>从业人员的安全生产具体义务</a:t>
            </a:r>
            <a:endParaRPr kumimoji="0" lang="zh-CN" altLang="en-US" sz="3200" b="1" i="0" u="none" strike="noStrike" kern="1200" cap="none" spc="400" normalizeH="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1007740" y="3057098"/>
            <a:ext cx="10280501" cy="2778774"/>
          </a:xfrm>
          <a:prstGeom prst="rect">
            <a:avLst/>
          </a:prstGeom>
          <a:noFill/>
        </p:spPr>
        <p:txBody>
          <a:bodyPr wrap="square" rtlCol="0">
            <a:spAutoFit/>
          </a:bodyPr>
          <a:lstStyle/>
          <a:p>
            <a:pPr>
              <a:lnSpc>
                <a:spcPct val="200000"/>
              </a:lnSpc>
            </a:pPr>
            <a:r>
              <a:rPr lang="zh-CN" altLang="en-US" dirty="0">
                <a:latin typeface="微软雅黑" panose="020B0503020204020204" pitchFamily="34" charset="-122"/>
                <a:ea typeface="微软雅黑" panose="020B0503020204020204" pitchFamily="34" charset="-122"/>
              </a:rPr>
              <a:t>一、严格遵守本单位的安全生产规章 制度和操作规程，服从管理，正确佩戴和使用劳动防护用品；</a:t>
            </a:r>
            <a:endParaRPr lang="en-US" altLang="zh-CN" dirty="0">
              <a:latin typeface="微软雅黑" panose="020B0503020204020204" pitchFamily="34" charset="-122"/>
              <a:ea typeface="微软雅黑" panose="020B0503020204020204" pitchFamily="34" charset="-122"/>
            </a:endParaRPr>
          </a:p>
          <a:p>
            <a:pPr>
              <a:lnSpc>
                <a:spcPct val="200000"/>
              </a:lnSpc>
            </a:pPr>
            <a:r>
              <a:rPr lang="zh-CN" altLang="en-US" dirty="0">
                <a:latin typeface="微软雅黑" panose="020B0503020204020204" pitchFamily="34" charset="-122"/>
                <a:ea typeface="微软雅黑" panose="020B0503020204020204" pitchFamily="34" charset="-122"/>
              </a:rPr>
              <a:t>二、接受安全生产教育和培训，掌握本职工作所需的安全生产知识，提高安全生产技能，增强事故预防和应急处理能力；</a:t>
            </a:r>
            <a:endParaRPr lang="en-US" altLang="zh-CN" dirty="0">
              <a:latin typeface="微软雅黑" panose="020B0503020204020204" pitchFamily="34" charset="-122"/>
              <a:ea typeface="微软雅黑" panose="020B0503020204020204" pitchFamily="34" charset="-122"/>
            </a:endParaRPr>
          </a:p>
          <a:p>
            <a:pPr>
              <a:lnSpc>
                <a:spcPct val="200000"/>
              </a:lnSpc>
            </a:pPr>
            <a:r>
              <a:rPr lang="zh-CN" altLang="en-US" dirty="0">
                <a:latin typeface="微软雅黑" panose="020B0503020204020204" pitchFamily="34" charset="-122"/>
                <a:ea typeface="微软雅黑" panose="020B0503020204020204" pitchFamily="34" charset="-122"/>
              </a:rPr>
              <a:t>三、发现事故隐患或者其他不安全因素，应当立即向现场安全生产管理人员或者本单位负责人报告；</a:t>
            </a:r>
            <a:endParaRPr lang="en-US" altLang="zh-CN" dirty="0">
              <a:latin typeface="微软雅黑" panose="020B0503020204020204" pitchFamily="34" charset="-122"/>
              <a:ea typeface="微软雅黑" panose="020B0503020204020204" pitchFamily="34" charset="-122"/>
            </a:endParaRPr>
          </a:p>
          <a:p>
            <a:pPr>
              <a:lnSpc>
                <a:spcPct val="200000"/>
              </a:lnSpc>
            </a:pPr>
            <a:r>
              <a:rPr lang="zh-CN" altLang="en-US" dirty="0">
                <a:latin typeface="微软雅黑" panose="020B0503020204020204" pitchFamily="34" charset="-122"/>
                <a:ea typeface="微软雅黑" panose="020B0503020204020204" pitchFamily="34" charset="-122"/>
              </a:rPr>
              <a:t>四、发现直接危及人身安全的紧急情况时，应当停止作业或者在采取可能的应急措施后撤离作业场所。</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6000">
        <p14:ripple/>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4493538"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安全生产法律法规基础知识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文本框 3"/>
          <p:cNvSpPr txBox="1"/>
          <p:nvPr/>
        </p:nvSpPr>
        <p:spPr>
          <a:xfrm>
            <a:off x="1830180" y="2272322"/>
            <a:ext cx="9456519" cy="584775"/>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知情权，即生产经营单位的从业人员有权了解其作业场所和工作岗位存在的危险因素、防范措施及事故应急措施，有权对本单位的安全生产工作提出建议。</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1237831" y="1443913"/>
            <a:ext cx="7645828" cy="584775"/>
          </a:xfrm>
          <a:prstGeom prst="rect">
            <a:avLst/>
          </a:prstGeom>
        </p:spPr>
        <p:txBody>
          <a:bodyPr wrap="square">
            <a:spAutoFit/>
          </a:bodyPr>
          <a:lstStyle/>
          <a:p>
            <a:pPr lvl="0">
              <a:defRPr/>
            </a:pPr>
            <a:r>
              <a:rPr lang="zh-CN" altLang="en-US" sz="3200" b="1" spc="300" dirty="0">
                <a:solidFill>
                  <a:srgbClr val="C00000"/>
                </a:solidFill>
                <a:latin typeface="微软雅黑" panose="020B0503020204020204" pitchFamily="34" charset="-122"/>
                <a:ea typeface="微软雅黑" panose="020B0503020204020204" pitchFamily="34" charset="-122"/>
              </a:rPr>
              <a:t>从业人员的权利义务：</a:t>
            </a:r>
            <a:endParaRPr kumimoji="0" lang="zh-CN" altLang="en-US" sz="3200" b="1" i="0" u="none" strike="noStrike" kern="1200" cap="none" spc="300" normalizeH="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830180" y="2950714"/>
            <a:ext cx="7408408" cy="338554"/>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建议权，即从业人员有权对本单位安全生产工作提出建议；</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1830180" y="3491918"/>
            <a:ext cx="9456519" cy="338554"/>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批评权和检举、控告权，即从业人员有权对本单位生产管理工作中存在的问题提出批评、检举、控告；</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1830180" y="4028386"/>
            <a:ext cx="7408408" cy="338554"/>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拒绝权，即从业人员有权拒绝违章作业指挥和强令冒险作业。</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1830180" y="4442856"/>
            <a:ext cx="9456519" cy="584775"/>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紧急避险权，即从业人员发现直接危及人身安全的紧急情况时，有权停止作业或者在采取可能的应急措施后撤离作业场所。</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0" name="菱形 9"/>
          <p:cNvSpPr/>
          <p:nvPr/>
        </p:nvSpPr>
        <p:spPr>
          <a:xfrm>
            <a:off x="1295401" y="2355716"/>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菱形 11"/>
          <p:cNvSpPr/>
          <p:nvPr/>
        </p:nvSpPr>
        <p:spPr>
          <a:xfrm>
            <a:off x="1295400" y="2902623"/>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菱形 12"/>
          <p:cNvSpPr/>
          <p:nvPr/>
        </p:nvSpPr>
        <p:spPr>
          <a:xfrm>
            <a:off x="1279742" y="3450643"/>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菱形 13"/>
          <p:cNvSpPr/>
          <p:nvPr/>
        </p:nvSpPr>
        <p:spPr>
          <a:xfrm>
            <a:off x="1279741" y="3987111"/>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菱形 14"/>
          <p:cNvSpPr/>
          <p:nvPr/>
        </p:nvSpPr>
        <p:spPr>
          <a:xfrm>
            <a:off x="1295400" y="4524215"/>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nvSpPr>
        <p:spPr>
          <a:xfrm>
            <a:off x="1845839" y="5081100"/>
            <a:ext cx="9456519" cy="338554"/>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依法向本单位提出要求赔偿的权利；</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23" name="文本框 22"/>
          <p:cNvSpPr txBox="1"/>
          <p:nvPr/>
        </p:nvSpPr>
        <p:spPr>
          <a:xfrm>
            <a:off x="1845839" y="5578155"/>
            <a:ext cx="7408408" cy="338554"/>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获得符合国家标准或者行业标准劳动防护用品的权利；</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24" name="文本框 23"/>
          <p:cNvSpPr txBox="1"/>
          <p:nvPr/>
        </p:nvSpPr>
        <p:spPr>
          <a:xfrm>
            <a:off x="1845839" y="6108982"/>
            <a:ext cx="9456519" cy="338554"/>
          </a:xfrm>
          <a:prstGeom prst="rect">
            <a:avLst/>
          </a:prstGeom>
          <a:noFill/>
        </p:spPr>
        <p:txBody>
          <a:bodyPr wrap="square" rtlCol="0">
            <a:spAutoFit/>
          </a:bodyPr>
          <a:lstStyle/>
          <a:p>
            <a:pPr lvl="0">
              <a:defRPr/>
            </a:pPr>
            <a:r>
              <a:rPr lang="zh-CN" altLang="en-US" sz="1600" dirty="0">
                <a:latin typeface="微软雅黑" panose="020B0503020204020204" pitchFamily="34" charset="-122"/>
                <a:ea typeface="微软雅黑" panose="020B0503020204020204" pitchFamily="34" charset="-122"/>
              </a:rPr>
              <a:t>获得安全生产教育和培训的权利。</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25" name="菱形 24"/>
          <p:cNvSpPr/>
          <p:nvPr/>
        </p:nvSpPr>
        <p:spPr>
          <a:xfrm>
            <a:off x="1295401" y="5039825"/>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菱形 25"/>
          <p:cNvSpPr/>
          <p:nvPr/>
        </p:nvSpPr>
        <p:spPr>
          <a:xfrm>
            <a:off x="1295400" y="5536880"/>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菱形 26"/>
          <p:cNvSpPr/>
          <p:nvPr/>
        </p:nvSpPr>
        <p:spPr>
          <a:xfrm>
            <a:off x="1311059" y="6043511"/>
            <a:ext cx="421105" cy="42110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 name="图片 20" descr="1"/>
          <p:cNvPicPr>
            <a:picLocks noChangeAspect="1"/>
          </p:cNvPicPr>
          <p:nvPr>
            <p:custDataLst>
              <p:tags r:id="rId2"/>
            </p:custDataLst>
          </p:nvPr>
        </p:nvPicPr>
        <p:blipFill>
          <a:blip r:embed="rId3"/>
          <a:stretch>
            <a:fillRect/>
          </a:stretch>
        </p:blipFill>
        <p:spPr>
          <a:xfrm>
            <a:off x="3570605" y="4691380"/>
            <a:ext cx="3255010" cy="339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4000">
        <p14:ripple/>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949"/>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2" grpId="0" animBg="1"/>
      <p:bldP spid="13" grpId="0" animBg="1"/>
      <p:bldP spid="14" grpId="0" animBg="1"/>
      <p:bldP spid="15" grpId="0" animBg="1"/>
      <p:bldP spid="22" grpId="0"/>
      <p:bldP spid="23" grpId="0"/>
      <p:bldP spid="24" grpId="0"/>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4493538"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安全生产法律法规基础知识</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14" name="1"/>
          <p:cNvSpPr/>
          <p:nvPr/>
        </p:nvSpPr>
        <p:spPr>
          <a:xfrm>
            <a:off x="1265286" y="1570215"/>
            <a:ext cx="1840732" cy="14314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特种作业</a:t>
            </a:r>
            <a:endParaRPr lang="zh-CN" altLang="en-US" sz="22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1"/>
          <p:cNvSpPr/>
          <p:nvPr/>
        </p:nvSpPr>
        <p:spPr>
          <a:xfrm>
            <a:off x="3215200" y="1566348"/>
            <a:ext cx="8071500" cy="1435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dirty="0">
                <a:latin typeface="微软雅黑" panose="020B0503020204020204" pitchFamily="34" charset="-122"/>
                <a:ea typeface="微软雅黑" panose="020B0503020204020204" pitchFamily="34" charset="-122"/>
                <a:sym typeface="微软雅黑" panose="020B0503020204020204" pitchFamily="34" charset="-122"/>
              </a:rPr>
              <a:t>是指容易发生人员伤亡事故，对操作者本人、他人的生命健康及周围设施的安全可能造成重大危害的作业。直接从事特种作业的人员称为特种作业人员。</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1"/>
          <p:cNvSpPr/>
          <p:nvPr/>
        </p:nvSpPr>
        <p:spPr>
          <a:xfrm>
            <a:off x="1265286" y="4398646"/>
            <a:ext cx="9028625" cy="1913152"/>
          </a:xfrm>
          <a:prstGeom prst="rect">
            <a:avLst/>
          </a:prstGeom>
        </p:spPr>
        <p:txBody>
          <a:bodyPr wrap="square">
            <a:spAutoFit/>
          </a:bodyPr>
          <a:lstStyle/>
          <a:p>
            <a:pPr marL="285750" indent="-285750">
              <a:lnSpc>
                <a:spcPct val="170000"/>
              </a:lnSpc>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年满</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周岁</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初中及以上文化程度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70000"/>
              </a:lnSpc>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经县级以上医院体检合格</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无妨碍从事 相应特种作业的疾病和生理缺陷</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70000"/>
              </a:lnSpc>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按上岗要求的技术业务理论和实际操作技能考核成绩合格</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70000"/>
              </a:lnSpc>
              <a:buFont typeface="Wingdings" panose="05000000000000000000" pitchFamily="2" charset="2"/>
              <a:buChar char="Ø"/>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符合相应特种作业需要的其他专业</a:t>
            </a:r>
            <a:endPar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17"/>
          <p:cNvGrpSpPr/>
          <p:nvPr/>
        </p:nvGrpSpPr>
        <p:grpSpPr>
          <a:xfrm>
            <a:off x="1265286" y="3558354"/>
            <a:ext cx="5687708" cy="600790"/>
            <a:chOff x="6589221" y="2442603"/>
            <a:chExt cx="5687708" cy="600790"/>
          </a:xfrm>
        </p:grpSpPr>
        <p:sp>
          <p:nvSpPr>
            <p:cNvPr id="19" name="圆角矩形 7"/>
            <p:cNvSpPr/>
            <p:nvPr/>
          </p:nvSpPr>
          <p:spPr>
            <a:xfrm>
              <a:off x="6589221" y="2443992"/>
              <a:ext cx="5687708" cy="598013"/>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599" y="2442603"/>
              <a:ext cx="642852" cy="600790"/>
            </a:xfrm>
            <a:prstGeom prst="rect">
              <a:avLst/>
            </a:prstGeom>
          </p:spPr>
        </p:pic>
        <p:sp>
          <p:nvSpPr>
            <p:cNvPr id="21" name="矩形 20"/>
            <p:cNvSpPr/>
            <p:nvPr/>
          </p:nvSpPr>
          <p:spPr>
            <a:xfrm>
              <a:off x="7461014" y="2481388"/>
              <a:ext cx="4493538"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sym typeface="字魂35号-经典雅黑" panose="02000000000000000000" pitchFamily="2" charset="-122"/>
                </a:rPr>
                <a:t>对特种作业人员的基本要求</a:t>
              </a:r>
              <a:endParaRPr kumimoji="0" lang="zh-CN" altLang="en-US" sz="2800" i="0" u="none" strike="noStrike" kern="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37" y="3130739"/>
            <a:ext cx="2962913" cy="34079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8000">
        <p14:ripp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蓝色背景"/>
          <p:cNvPicPr>
            <a:picLocks noChangeAspect="1"/>
          </p:cNvPicPr>
          <p:nvPr/>
        </p:nvPicPr>
        <p:blipFill>
          <a:blip r:embed="rId1"/>
          <a:stretch>
            <a:fillRect/>
          </a:stretch>
        </p:blipFill>
        <p:spPr>
          <a:xfrm>
            <a:off x="-34925" y="-3175"/>
            <a:ext cx="12226925" cy="6873875"/>
          </a:xfrm>
          <a:prstGeom prst="rect">
            <a:avLst/>
          </a:prstGeom>
        </p:spPr>
      </p:pic>
      <p:pic>
        <p:nvPicPr>
          <p:cNvPr id="7" name="图片 6" descr="红旗11"/>
          <p:cNvPicPr>
            <a:picLocks noChangeAspect="1"/>
          </p:cNvPicPr>
          <p:nvPr/>
        </p:nvPicPr>
        <p:blipFill>
          <a:blip r:embed="rId2"/>
          <a:stretch>
            <a:fillRect/>
          </a:stretch>
        </p:blipFill>
        <p:spPr>
          <a:xfrm>
            <a:off x="-34290" y="0"/>
            <a:ext cx="4460240" cy="1551305"/>
          </a:xfrm>
          <a:prstGeom prst="rect">
            <a:avLst/>
          </a:prstGeom>
        </p:spPr>
      </p:pic>
      <p:pic>
        <p:nvPicPr>
          <p:cNvPr id="4" name="图片 3" descr="红色建筑剪影3481"/>
          <p:cNvPicPr>
            <a:picLocks noChangeAspect="1"/>
          </p:cNvPicPr>
          <p:nvPr/>
        </p:nvPicPr>
        <p:blipFill>
          <a:blip r:embed="rId3"/>
          <a:srcRect t="33594" b="23167"/>
          <a:stretch>
            <a:fillRect/>
          </a:stretch>
        </p:blipFill>
        <p:spPr>
          <a:xfrm>
            <a:off x="1509395" y="4885690"/>
            <a:ext cx="5480050" cy="1692275"/>
          </a:xfrm>
          <a:prstGeom prst="rect">
            <a:avLst/>
          </a:prstGeom>
        </p:spPr>
      </p:pic>
      <p:pic>
        <p:nvPicPr>
          <p:cNvPr id="5" name="图片 4" descr="底部飘带光泽"/>
          <p:cNvPicPr>
            <a:picLocks noChangeAspect="1"/>
          </p:cNvPicPr>
          <p:nvPr/>
        </p:nvPicPr>
        <p:blipFill>
          <a:blip r:embed="rId4"/>
          <a:stretch>
            <a:fillRect/>
          </a:stretch>
        </p:blipFill>
        <p:spPr>
          <a:xfrm>
            <a:off x="-34925" y="5775325"/>
            <a:ext cx="12227560" cy="109537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grpSp>
        <p:nvGrpSpPr>
          <p:cNvPr id="8" name="组合 7"/>
          <p:cNvGrpSpPr/>
          <p:nvPr/>
        </p:nvGrpSpPr>
        <p:grpSpPr>
          <a:xfrm>
            <a:off x="4208443" y="1597017"/>
            <a:ext cx="1061746" cy="1000396"/>
            <a:chOff x="5934561" y="3363838"/>
            <a:chExt cx="734968" cy="692500"/>
          </a:xfrm>
        </p:grpSpPr>
        <p:sp>
          <p:nvSpPr>
            <p:cNvPr id="9" name="椭圆 8"/>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5934561" y="347156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189198" y="1597019"/>
            <a:ext cx="1061746" cy="936215"/>
            <a:chOff x="6688792" y="3363838"/>
            <a:chExt cx="734968" cy="648072"/>
          </a:xfrm>
        </p:grpSpPr>
        <p:sp>
          <p:nvSpPr>
            <p:cNvPr id="12" name="椭圆 11"/>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6688792" y="3492798"/>
              <a:ext cx="734968" cy="4039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六</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169953" y="1597021"/>
            <a:ext cx="1061746" cy="1026160"/>
            <a:chOff x="7471472" y="3363838"/>
            <a:chExt cx="734968" cy="710334"/>
          </a:xfrm>
        </p:grpSpPr>
        <p:sp>
          <p:nvSpPr>
            <p:cNvPr id="15" name="椭圆 14"/>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7471472" y="3489397"/>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pitchFamily="34" charset="-122"/>
                  <a:ea typeface="微软雅黑" panose="020B0503020204020204" pitchFamily="3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50708" y="1597021"/>
            <a:ext cx="1061746" cy="1008192"/>
            <a:chOff x="8197404" y="3363838"/>
            <a:chExt cx="734968" cy="697896"/>
          </a:xfrm>
        </p:grpSpPr>
        <p:sp>
          <p:nvSpPr>
            <p:cNvPr id="18" name="椭圆 17"/>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8197404" y="3476959"/>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5981" y="1691947"/>
            <a:ext cx="986233" cy="797562"/>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5965" y="1689279"/>
            <a:ext cx="986233" cy="805272"/>
          </a:xfrm>
          <a:prstGeom prst="rect">
            <a:avLst/>
          </a:prstGeom>
        </p:spPr>
      </p:pic>
      <p:sp>
        <p:nvSpPr>
          <p:cNvPr id="22" name="矩形 21"/>
          <p:cNvSpPr/>
          <p:nvPr/>
        </p:nvSpPr>
        <p:spPr>
          <a:xfrm>
            <a:off x="1199873" y="2862344"/>
            <a:ext cx="10068650" cy="1106805"/>
          </a:xfrm>
          <a:prstGeom prst="rect">
            <a:avLst/>
          </a:prstGeom>
        </p:spPr>
        <p:txBody>
          <a:bodyPr wrap="square">
            <a:spAutoFit/>
          </a:bodyPr>
          <a:lstStyle/>
          <a:p>
            <a:pPr algn="ctr" fontAlgn="base">
              <a:spcBef>
                <a:spcPct val="0"/>
              </a:spcBef>
              <a:spcAft>
                <a:spcPct val="0"/>
              </a:spcAft>
              <a:defRPr/>
            </a:pPr>
            <a:r>
              <a:rPr lang="zh-CN" altLang="en-US" sz="6600" b="1" spc="400" dirty="0">
                <a:latin typeface="微软雅黑" panose="020B0503020204020204" pitchFamily="34" charset="-122"/>
                <a:ea typeface="微软雅黑" panose="020B0503020204020204" pitchFamily="34" charset="-122"/>
              </a:rPr>
              <a:t>企业安全生产应知应会</a:t>
            </a:r>
            <a:endParaRPr lang="zh-CN" altLang="en-US" sz="6600" b="1" spc="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1000">
        <p14:warp dir="in"/>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animEffect transition="in" filter="fade">
                                      <p:cBhvr>
                                        <p:cTn id="46" dur="750"/>
                                        <p:tgtEl>
                                          <p:spTgt spid="6"/>
                                        </p:tgtEl>
                                      </p:cBhvr>
                                    </p:animEffect>
                                  </p:childTnLst>
                                </p:cTn>
                              </p:par>
                            </p:childTnLst>
                          </p:cTn>
                        </p:par>
                        <p:par>
                          <p:cTn id="47" fill="hold">
                            <p:stCondLst>
                              <p:cond delay="4500"/>
                            </p:stCondLst>
                            <p:childTnLst>
                              <p:par>
                                <p:cTn id="48" presetID="26" presetClass="emph" presetSubtype="0" fill="hold" nodeType="after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775393"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企业安全生产应知应会</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cxnSp>
        <p:nvCxnSpPr>
          <p:cNvPr id="4" name="直接连接符 22"/>
          <p:cNvCxnSpPr>
            <a:cxnSpLocks noChangeShapeType="1"/>
          </p:cNvCxnSpPr>
          <p:nvPr/>
        </p:nvCxnSpPr>
        <p:spPr bwMode="auto">
          <a:xfrm>
            <a:off x="1320097" y="2592858"/>
            <a:ext cx="3839633"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cxnSp>
        <p:nvCxnSpPr>
          <p:cNvPr id="5" name="直接连接符 24"/>
          <p:cNvCxnSpPr>
            <a:cxnSpLocks noChangeShapeType="1"/>
          </p:cNvCxnSpPr>
          <p:nvPr/>
        </p:nvCxnSpPr>
        <p:spPr bwMode="auto">
          <a:xfrm>
            <a:off x="6984297" y="2592858"/>
            <a:ext cx="3841751"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6" name="五角星 5"/>
          <p:cNvSpPr>
            <a:spLocks noChangeArrowheads="1"/>
          </p:cNvSpPr>
          <p:nvPr/>
        </p:nvSpPr>
        <p:spPr bwMode="auto">
          <a:xfrm>
            <a:off x="5892096" y="2364258"/>
            <a:ext cx="457200" cy="455083"/>
          </a:xfrm>
          <a:custGeom>
            <a:avLst/>
            <a:gdLst>
              <a:gd name="T0" fmla="*/ 171450 w 342900"/>
              <a:gd name="T1" fmla="*/ 0 h 341312"/>
              <a:gd name="T2" fmla="*/ 0 w 342900"/>
              <a:gd name="T3" fmla="*/ 130369 h 341312"/>
              <a:gd name="T4" fmla="*/ 65488 w 342900"/>
              <a:gd name="T5" fmla="*/ 341311 h 341312"/>
              <a:gd name="T6" fmla="*/ 277412 w 342900"/>
              <a:gd name="T7" fmla="*/ 341311 h 341312"/>
              <a:gd name="T8" fmla="*/ 342900 w 342900"/>
              <a:gd name="T9" fmla="*/ 130369 h 341312"/>
              <a:gd name="T10" fmla="*/ 17694720 60000 65536"/>
              <a:gd name="T11" fmla="*/ 11796480 60000 65536"/>
              <a:gd name="T12" fmla="*/ 5898240 60000 65536"/>
              <a:gd name="T13" fmla="*/ 5898240 60000 65536"/>
              <a:gd name="T14" fmla="*/ 0 60000 65536"/>
              <a:gd name="T15" fmla="*/ 105963 w 342900"/>
              <a:gd name="T16" fmla="*/ 130370 h 341312"/>
              <a:gd name="T17" fmla="*/ 236937 w 342900"/>
              <a:gd name="T18" fmla="*/ 260737 h 341312"/>
            </a:gdLst>
            <a:ahLst/>
            <a:cxnLst>
              <a:cxn ang="T10">
                <a:pos x="T0" y="T1"/>
              </a:cxn>
              <a:cxn ang="T11">
                <a:pos x="T2" y="T3"/>
              </a:cxn>
              <a:cxn ang="T12">
                <a:pos x="T4" y="T5"/>
              </a:cxn>
              <a:cxn ang="T13">
                <a:pos x="T6" y="T7"/>
              </a:cxn>
              <a:cxn ang="T14">
                <a:pos x="T8" y="T9"/>
              </a:cxn>
            </a:cxnLst>
            <a:rect l="T15" t="T16" r="T17" b="T18"/>
            <a:pathLst>
              <a:path w="342900" h="341312">
                <a:moveTo>
                  <a:pt x="0" y="130369"/>
                </a:moveTo>
                <a:lnTo>
                  <a:pt x="130977" y="130370"/>
                </a:lnTo>
                <a:lnTo>
                  <a:pt x="171450" y="0"/>
                </a:lnTo>
                <a:lnTo>
                  <a:pt x="211923" y="130370"/>
                </a:lnTo>
                <a:lnTo>
                  <a:pt x="342900" y="130369"/>
                </a:lnTo>
                <a:lnTo>
                  <a:pt x="236937" y="210941"/>
                </a:lnTo>
                <a:lnTo>
                  <a:pt x="277412" y="341311"/>
                </a:lnTo>
                <a:lnTo>
                  <a:pt x="171450" y="260737"/>
                </a:lnTo>
                <a:lnTo>
                  <a:pt x="65488" y="341311"/>
                </a:lnTo>
                <a:lnTo>
                  <a:pt x="105963" y="210941"/>
                </a:lnTo>
                <a:lnTo>
                  <a:pt x="0" y="130369"/>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等线" panose="02010600030101010101" charset="-122"/>
              <a:ea typeface="等线" panose="02010600030101010101" charset="-122"/>
              <a:cs typeface="+mn-cs"/>
            </a:endParaRPr>
          </a:p>
        </p:txBody>
      </p:sp>
      <p:sp>
        <p:nvSpPr>
          <p:cNvPr id="7" name="TextBox 5"/>
          <p:cNvSpPr txBox="1"/>
          <p:nvPr/>
        </p:nvSpPr>
        <p:spPr>
          <a:xfrm>
            <a:off x="4338802" y="1659618"/>
            <a:ext cx="35637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spc="400" noProof="0" dirty="0">
                <a:solidFill>
                  <a:srgbClr val="C00000"/>
                </a:solidFill>
                <a:latin typeface="方正大黑简体" panose="02010601030101010101" pitchFamily="65" charset="-122"/>
                <a:ea typeface="方正大黑简体" panose="02010601030101010101" pitchFamily="65" charset="-122"/>
              </a:rPr>
              <a:t>起重作业</a:t>
            </a:r>
            <a:r>
              <a:rPr lang="en-US" altLang="zh-CN" sz="3200" spc="400" noProof="0" dirty="0">
                <a:solidFill>
                  <a:srgbClr val="C00000"/>
                </a:solidFill>
                <a:latin typeface="方正大黑简体" panose="02010601030101010101" pitchFamily="65" charset="-122"/>
                <a:ea typeface="方正大黑简体" panose="02010601030101010101" pitchFamily="65" charset="-122"/>
              </a:rPr>
              <a:t>10</a:t>
            </a:r>
            <a:r>
              <a:rPr lang="zh-CN" altLang="en-US" sz="3200" spc="400" dirty="0">
                <a:solidFill>
                  <a:srgbClr val="C00000"/>
                </a:solidFill>
                <a:latin typeface="方正大黑简体" panose="02010601030101010101" pitchFamily="65" charset="-122"/>
                <a:ea typeface="方正大黑简体" panose="02010601030101010101" pitchFamily="65" charset="-122"/>
              </a:rPr>
              <a:t>不吊</a:t>
            </a:r>
            <a:endParaRPr kumimoji="0" lang="zh-CN" altLang="en-US" sz="3200" i="0" u="none" strike="noStrike" kern="1200" cap="none" spc="400" normalizeH="0" noProof="0" dirty="0">
              <a:ln>
                <a:noFill/>
              </a:ln>
              <a:solidFill>
                <a:srgbClr val="C00000"/>
              </a:solidFill>
              <a:effectLst/>
              <a:uLnTx/>
              <a:uFillTx/>
              <a:latin typeface="方正大黑简体" panose="02010601030101010101" pitchFamily="65" charset="-122"/>
              <a:ea typeface="方正大黑简体" panose="02010601030101010101" pitchFamily="65" charset="-122"/>
            </a:endParaRPr>
          </a:p>
        </p:txBody>
      </p:sp>
      <p:grpSp>
        <p:nvGrpSpPr>
          <p:cNvPr id="24" name="组合 23"/>
          <p:cNvGrpSpPr/>
          <p:nvPr/>
        </p:nvGrpSpPr>
        <p:grpSpPr>
          <a:xfrm>
            <a:off x="661372" y="3333238"/>
            <a:ext cx="4453941" cy="604505"/>
            <a:chOff x="2771799" y="1543869"/>
            <a:chExt cx="3317263" cy="760726"/>
          </a:xfrm>
        </p:grpSpPr>
        <p:sp>
          <p:nvSpPr>
            <p:cNvPr id="25" name="圆角矩形 9"/>
            <p:cNvSpPr/>
            <p:nvPr/>
          </p:nvSpPr>
          <p:spPr>
            <a:xfrm>
              <a:off x="2771799" y="1584321"/>
              <a:ext cx="2946827"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26"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01</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27" name="矩形 26"/>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指挥信号不明或乱指挥不吊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449634" y="5233920"/>
            <a:ext cx="4453941" cy="604505"/>
            <a:chOff x="2771799" y="1543869"/>
            <a:chExt cx="3317263" cy="760726"/>
          </a:xfrm>
        </p:grpSpPr>
        <p:sp>
          <p:nvSpPr>
            <p:cNvPr id="29" name="圆角矩形 9"/>
            <p:cNvSpPr/>
            <p:nvPr/>
          </p:nvSpPr>
          <p:spPr>
            <a:xfrm>
              <a:off x="2771799" y="1584321"/>
              <a:ext cx="1800017"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30"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09</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1" name="矩形 30"/>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超负荷不吊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599077" y="3292344"/>
            <a:ext cx="4453941" cy="604505"/>
            <a:chOff x="2771799" y="1543869"/>
            <a:chExt cx="3317263" cy="760726"/>
          </a:xfrm>
        </p:grpSpPr>
        <p:sp>
          <p:nvSpPr>
            <p:cNvPr id="33" name="圆角矩形 9"/>
            <p:cNvSpPr/>
            <p:nvPr/>
          </p:nvSpPr>
          <p:spPr>
            <a:xfrm>
              <a:off x="2771799" y="1584321"/>
              <a:ext cx="2333180"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34"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03</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工件紧固不牢不吊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967467" y="4297419"/>
            <a:ext cx="4453941" cy="604505"/>
            <a:chOff x="2771799" y="1543869"/>
            <a:chExt cx="3317263" cy="760726"/>
          </a:xfrm>
        </p:grpSpPr>
        <p:sp>
          <p:nvSpPr>
            <p:cNvPr id="37" name="圆角矩形 9"/>
            <p:cNvSpPr/>
            <p:nvPr/>
          </p:nvSpPr>
          <p:spPr>
            <a:xfrm>
              <a:off x="2771799" y="1584321"/>
              <a:ext cx="2333180"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38"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04</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39" name="矩形 38"/>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吊物上面有人不吊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512096" y="4281911"/>
            <a:ext cx="4453941" cy="604505"/>
            <a:chOff x="2771799" y="1543869"/>
            <a:chExt cx="3317263" cy="760726"/>
          </a:xfrm>
        </p:grpSpPr>
        <p:sp>
          <p:nvSpPr>
            <p:cNvPr id="41" name="圆角矩形 9"/>
            <p:cNvSpPr/>
            <p:nvPr/>
          </p:nvSpPr>
          <p:spPr>
            <a:xfrm>
              <a:off x="2771799" y="1584321"/>
              <a:ext cx="2333180"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42"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05</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43" name="矩形 42"/>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安全装置不灵不吊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8056725" y="4264800"/>
            <a:ext cx="4453941" cy="604505"/>
            <a:chOff x="2771799" y="1543869"/>
            <a:chExt cx="3317263" cy="760726"/>
          </a:xfrm>
        </p:grpSpPr>
        <p:sp>
          <p:nvSpPr>
            <p:cNvPr id="45" name="圆角矩形 9"/>
            <p:cNvSpPr/>
            <p:nvPr/>
          </p:nvSpPr>
          <p:spPr>
            <a:xfrm>
              <a:off x="2771799" y="1584321"/>
              <a:ext cx="2333180"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46"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06</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47" name="矩形 46"/>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工件埋在地下不吊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39371" y="5274814"/>
            <a:ext cx="4453941" cy="604505"/>
            <a:chOff x="2771799" y="1543869"/>
            <a:chExt cx="3317263" cy="760726"/>
          </a:xfrm>
        </p:grpSpPr>
        <p:sp>
          <p:nvSpPr>
            <p:cNvPr id="49" name="圆角矩形 9"/>
            <p:cNvSpPr/>
            <p:nvPr/>
          </p:nvSpPr>
          <p:spPr>
            <a:xfrm>
              <a:off x="2771799" y="1584321"/>
              <a:ext cx="2357242"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50"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07</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51" name="矩形 50"/>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光线隐暗看不清不吊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3810706" y="5254367"/>
            <a:ext cx="4453941" cy="604505"/>
            <a:chOff x="2771799" y="1543869"/>
            <a:chExt cx="3317263" cy="760726"/>
          </a:xfrm>
        </p:grpSpPr>
        <p:sp>
          <p:nvSpPr>
            <p:cNvPr id="53" name="圆角矩形 9"/>
            <p:cNvSpPr/>
            <p:nvPr/>
          </p:nvSpPr>
          <p:spPr>
            <a:xfrm>
              <a:off x="2771799" y="1584321"/>
              <a:ext cx="1800017"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54"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08</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55" name="矩形 54"/>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斜拉工件不吊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747797" y="3333238"/>
            <a:ext cx="4453942" cy="604505"/>
            <a:chOff x="2771798" y="1543869"/>
            <a:chExt cx="3317264" cy="760726"/>
          </a:xfrm>
        </p:grpSpPr>
        <p:sp>
          <p:nvSpPr>
            <p:cNvPr id="57" name="圆角矩形 9"/>
            <p:cNvSpPr/>
            <p:nvPr/>
          </p:nvSpPr>
          <p:spPr>
            <a:xfrm>
              <a:off x="2771798" y="1584321"/>
              <a:ext cx="2678588"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58"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02</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59" name="矩形 58"/>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棱角物件没有措施不吊</a:t>
              </a:r>
              <a:endParaRPr lang="zh-CN" altLang="en-US" sz="1865" kern="0" dirty="0">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9071140" y="5211436"/>
            <a:ext cx="4453941" cy="604505"/>
            <a:chOff x="2771799" y="1543869"/>
            <a:chExt cx="3317263" cy="760726"/>
          </a:xfrm>
        </p:grpSpPr>
        <p:sp>
          <p:nvSpPr>
            <p:cNvPr id="61" name="圆角矩形 9"/>
            <p:cNvSpPr/>
            <p:nvPr/>
          </p:nvSpPr>
          <p:spPr>
            <a:xfrm>
              <a:off x="2771799" y="1584321"/>
              <a:ext cx="1978431" cy="694543"/>
            </a:xfrm>
            <a:prstGeom prst="roundRect">
              <a:avLst>
                <a:gd name="adj" fmla="val 50000"/>
              </a:avLst>
            </a:prstGeom>
            <a:noFill/>
            <a:ln w="19050" cap="flat" cmpd="sng" algn="ctr">
              <a:solidFill>
                <a:srgbClr val="C00000"/>
              </a:solidFill>
              <a:prstDash val="solid"/>
            </a:ln>
            <a:effectLst/>
          </p:spPr>
          <p:txBody>
            <a:bodyPr rtlCol="0" anchor="ctr"/>
            <a:lstStyle/>
            <a:p>
              <a:pPr algn="ctr" defTabSz="1219200">
                <a:defRPr/>
              </a:pPr>
              <a:endParaRPr lang="zh-CN" altLang="en-US" sz="2400" kern="0">
                <a:latin typeface="微软雅黑" panose="020B0503020204020204" pitchFamily="34" charset="-122"/>
                <a:ea typeface="微软雅黑" panose="020B0503020204020204" pitchFamily="34" charset="-122"/>
              </a:endParaRPr>
            </a:p>
          </p:txBody>
        </p:sp>
        <p:sp>
          <p:nvSpPr>
            <p:cNvPr id="62" name="TextBox 14"/>
            <p:cNvSpPr txBox="1"/>
            <p:nvPr/>
          </p:nvSpPr>
          <p:spPr>
            <a:xfrm>
              <a:off x="2895411" y="1668598"/>
              <a:ext cx="393322" cy="542240"/>
            </a:xfrm>
            <a:prstGeom prst="rect">
              <a:avLst/>
            </a:prstGeom>
            <a:noFill/>
          </p:spPr>
          <p:txBody>
            <a:bodyPr wrap="square" lIns="0" tIns="0" rIns="0" bIns="0" rtlCol="0" anchor="ctr">
              <a:spAutoFit/>
            </a:bodyPr>
            <a:lstStyle/>
            <a:p>
              <a:pPr algn="ctr" defTabSz="1219200">
                <a:defRPr/>
              </a:pPr>
              <a:r>
                <a:rPr lang="en-US" altLang="zh-CN" sz="2800" b="1" kern="0" dirty="0">
                  <a:solidFill>
                    <a:srgbClr val="C00000"/>
                  </a:solidFill>
                  <a:latin typeface="微软雅黑" panose="020B0503020204020204" pitchFamily="34" charset="-122"/>
                  <a:ea typeface="微软雅黑" panose="020B0503020204020204" pitchFamily="34" charset="-122"/>
                </a:rPr>
                <a:t>10</a:t>
              </a:r>
              <a:endParaRPr lang="zh-CN" altLang="en-US" sz="2800" b="1" kern="0" dirty="0">
                <a:solidFill>
                  <a:srgbClr val="C00000"/>
                </a:solidFill>
                <a:latin typeface="微软雅黑" panose="020B0503020204020204" pitchFamily="34" charset="-122"/>
                <a:ea typeface="微软雅黑" panose="020B0503020204020204" pitchFamily="34" charset="-122"/>
              </a:endParaRPr>
            </a:p>
          </p:txBody>
        </p:sp>
        <p:sp>
          <p:nvSpPr>
            <p:cNvPr id="63" name="矩形 62"/>
            <p:cNvSpPr/>
            <p:nvPr/>
          </p:nvSpPr>
          <p:spPr>
            <a:xfrm>
              <a:off x="3385446" y="1543869"/>
              <a:ext cx="2703616" cy="760726"/>
            </a:xfrm>
            <a:prstGeom prst="rect">
              <a:avLst/>
            </a:prstGeom>
            <a:noFill/>
            <a:ln w="12700" cap="flat" cmpd="sng" algn="ctr">
              <a:noFill/>
              <a:prstDash val="solid"/>
            </a:ln>
            <a:effectLst/>
          </p:spPr>
          <p:txBody>
            <a:bodyPr lIns="0" tIns="0" rIns="0" bIns="0" rtlCol="0" anchor="ctr"/>
            <a:lstStyle/>
            <a:p>
              <a:pPr defTabSz="1219200">
                <a:lnSpc>
                  <a:spcPct val="150000"/>
                </a:lnSpc>
              </a:pPr>
              <a:r>
                <a:rPr lang="zh-CN" altLang="en-US" sz="1865" kern="0" dirty="0">
                  <a:latin typeface="微软雅黑" panose="020B0503020204020204" pitchFamily="34" charset="-122"/>
                  <a:ea typeface="微软雅黑" panose="020B0503020204020204" pitchFamily="34" charset="-122"/>
                </a:rPr>
                <a:t>钢水包过满不吊</a:t>
              </a:r>
              <a:endParaRPr lang="zh-CN" altLang="en-US" sz="1865" kern="0" dirty="0">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1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4000"/>
                            </p:stCondLst>
                            <p:childTnLst>
                              <p:par>
                                <p:cTn id="44" presetID="10" presetClass="entr" presetSubtype="0"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par>
                          <p:cTn id="55" fill="hold">
                            <p:stCondLst>
                              <p:cond delay="5500"/>
                            </p:stCondLst>
                            <p:childTnLst>
                              <p:par>
                                <p:cTn id="56" presetID="10"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775393"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企业安全生产应知应会</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310" y="2654303"/>
            <a:ext cx="2612746" cy="3854580"/>
          </a:xfrm>
          <a:prstGeom prst="rect">
            <a:avLst/>
          </a:prstGeom>
        </p:spPr>
      </p:pic>
      <p:sp>
        <p:nvSpPr>
          <p:cNvPr id="5" name="任意多边形: 形状 18"/>
          <p:cNvSpPr/>
          <p:nvPr/>
        </p:nvSpPr>
        <p:spPr>
          <a:xfrm>
            <a:off x="1074058" y="2990546"/>
            <a:ext cx="3161695" cy="62611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6171" tIns="331706" rIns="416171" bIns="331706" numCol="1" spcCol="1270" anchor="ctr" anchorCtr="0">
            <a:noAutofit/>
          </a:bodyPr>
          <a:lstStyle/>
          <a:p>
            <a:pPr lvl="0" algn="ctr" defTabSz="1022350">
              <a:lnSpc>
                <a:spcPct val="90000"/>
              </a:lnSpc>
              <a:spcBef>
                <a:spcPct val="0"/>
              </a:spcBef>
              <a:spcAft>
                <a:spcPct val="35000"/>
              </a:spcAft>
              <a:defRPr/>
            </a:pPr>
            <a:r>
              <a:rPr lang="zh-CN" altLang="en-US" sz="2000" b="1" dirty="0">
                <a:solidFill>
                  <a:srgbClr val="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严格进行交接班</a:t>
            </a:r>
            <a:endParaRPr kumimoji="0" lang="zh-CN" altLang="en-US" sz="2000" b="1"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2" name="文本框 11"/>
          <p:cNvSpPr txBox="1"/>
          <p:nvPr/>
        </p:nvSpPr>
        <p:spPr>
          <a:xfrm>
            <a:off x="2961753" y="1511682"/>
            <a:ext cx="5733627" cy="646331"/>
          </a:xfrm>
          <a:prstGeom prst="rect">
            <a:avLst/>
          </a:prstGeom>
          <a:noFill/>
        </p:spPr>
        <p:txBody>
          <a:bodyPr wrap="square" rtlCol="0">
            <a:spAutoFit/>
          </a:bodyPr>
          <a:lstStyle/>
          <a:p>
            <a:pPr algn="ctr"/>
            <a:r>
              <a:rPr lang="zh-CN" altLang="en-US" sz="3600" b="1" dirty="0">
                <a:solidFill>
                  <a:srgbClr val="C00000"/>
                </a:solidFill>
                <a:latin typeface="微软雅黑" panose="020B0503020204020204" pitchFamily="34" charset="-122"/>
                <a:ea typeface="微软雅黑" panose="020B0503020204020204" pitchFamily="34" charset="-122"/>
              </a:rPr>
              <a:t>操作人员</a:t>
            </a:r>
            <a:r>
              <a:rPr lang="en-US" altLang="zh-CN" sz="3600" b="1" dirty="0">
                <a:solidFill>
                  <a:srgbClr val="C00000"/>
                </a:solidFill>
                <a:latin typeface="微软雅黑" panose="020B0503020204020204" pitchFamily="34" charset="-122"/>
                <a:ea typeface="微软雅黑" panose="020B0503020204020204" pitchFamily="34" charset="-122"/>
              </a:rPr>
              <a:t>6</a:t>
            </a:r>
            <a:r>
              <a:rPr lang="zh-CN" altLang="en-US" sz="3600" b="1" dirty="0">
                <a:solidFill>
                  <a:srgbClr val="C00000"/>
                </a:solidFill>
                <a:latin typeface="微软雅黑" panose="020B0503020204020204" pitchFamily="34" charset="-122"/>
                <a:ea typeface="微软雅黑" panose="020B0503020204020204" pitchFamily="34" charset="-122"/>
              </a:rPr>
              <a:t>个严格遵守</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3" name="任意多边形: 形状 18"/>
          <p:cNvSpPr/>
          <p:nvPr/>
        </p:nvSpPr>
        <p:spPr>
          <a:xfrm>
            <a:off x="1074059" y="3955482"/>
            <a:ext cx="3161693" cy="62611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6171" tIns="331706" rIns="416171" bIns="331706" numCol="1" spcCol="1270" anchor="ctr" anchorCtr="0">
            <a:noAutofit/>
          </a:bodyPr>
          <a:lstStyle/>
          <a:p>
            <a:pPr lvl="0" algn="ctr" defTabSz="1022350">
              <a:lnSpc>
                <a:spcPct val="90000"/>
              </a:lnSpc>
              <a:spcBef>
                <a:spcPct val="0"/>
              </a:spcBef>
              <a:defRPr/>
            </a:pPr>
            <a:r>
              <a:rPr lang="zh-CN" altLang="en-US" sz="2000" b="1" dirty="0">
                <a:solidFill>
                  <a:srgbClr val="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严格进行巡回检查</a:t>
            </a:r>
            <a:endParaRPr kumimoji="0" lang="zh-CN" altLang="en-US" sz="2000" b="1"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4" name="任意多边形: 形状 18"/>
          <p:cNvSpPr/>
          <p:nvPr/>
        </p:nvSpPr>
        <p:spPr>
          <a:xfrm>
            <a:off x="1074057" y="4920418"/>
            <a:ext cx="3161695" cy="62611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6171" tIns="331706" rIns="416171" bIns="331706" numCol="1" spcCol="1270" anchor="ctr" anchorCtr="0">
            <a:noAutofit/>
          </a:bodyPr>
          <a:lstStyle/>
          <a:p>
            <a:pPr lvl="0" algn="ctr" defTabSz="1022350">
              <a:lnSpc>
                <a:spcPct val="90000"/>
              </a:lnSpc>
              <a:spcBef>
                <a:spcPct val="0"/>
              </a:spcBef>
              <a:spcAft>
                <a:spcPct val="35000"/>
              </a:spcAft>
              <a:defRPr/>
            </a:pPr>
            <a:r>
              <a:rPr lang="zh-CN" altLang="en-US" sz="2000" b="1" dirty="0">
                <a:solidFill>
                  <a:srgbClr val="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 严格控制工艺指标</a:t>
            </a:r>
            <a:endParaRPr kumimoji="0" lang="zh-CN" altLang="en-US" sz="2000" b="1"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5" name="任意多边形: 形状 18"/>
          <p:cNvSpPr/>
          <p:nvPr/>
        </p:nvSpPr>
        <p:spPr>
          <a:xfrm>
            <a:off x="7954804" y="2990546"/>
            <a:ext cx="3161695" cy="62611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6171" tIns="331706" rIns="416171" bIns="331706" numCol="1" spcCol="1270" anchor="ctr" anchorCtr="0">
            <a:noAutofit/>
          </a:bodyPr>
          <a:lstStyle/>
          <a:p>
            <a:pPr lvl="0" algn="ctr" defTabSz="1022350">
              <a:lnSpc>
                <a:spcPct val="90000"/>
              </a:lnSpc>
              <a:spcBef>
                <a:spcPct val="0"/>
              </a:spcBef>
              <a:spcAft>
                <a:spcPct val="35000"/>
              </a:spcAft>
              <a:defRPr/>
            </a:pPr>
            <a:r>
              <a:rPr lang="zh-CN" altLang="en-US" sz="2000" b="1" dirty="0">
                <a:solidFill>
                  <a:srgbClr val="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严格执行操作票</a:t>
            </a:r>
            <a:endParaRPr kumimoji="0" lang="zh-CN" altLang="en-US" sz="2000" b="1"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6" name="任意多边形: 形状 18"/>
          <p:cNvSpPr/>
          <p:nvPr/>
        </p:nvSpPr>
        <p:spPr>
          <a:xfrm>
            <a:off x="7954804" y="3955482"/>
            <a:ext cx="3161695" cy="62611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6171" tIns="331706" rIns="416171" bIns="331706" numCol="1" spcCol="1270" anchor="ctr" anchorCtr="0">
            <a:noAutofit/>
          </a:bodyPr>
          <a:lstStyle/>
          <a:p>
            <a:pPr lvl="0" algn="ctr" defTabSz="1022350">
              <a:lnSpc>
                <a:spcPct val="90000"/>
              </a:lnSpc>
              <a:spcBef>
                <a:spcPct val="0"/>
              </a:spcBef>
              <a:spcAft>
                <a:spcPct val="35000"/>
              </a:spcAft>
              <a:defRPr/>
            </a:pPr>
            <a:r>
              <a:rPr lang="zh-CN" altLang="en-US" sz="2000" b="1" dirty="0">
                <a:solidFill>
                  <a:srgbClr val="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严格遵守劳动纪律</a:t>
            </a:r>
            <a:endParaRPr kumimoji="0" lang="zh-CN" altLang="en-US" sz="2000" b="1"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7" name="任意多边形: 形状 18"/>
          <p:cNvSpPr/>
          <p:nvPr/>
        </p:nvSpPr>
        <p:spPr>
          <a:xfrm>
            <a:off x="7954803" y="4920418"/>
            <a:ext cx="3161695" cy="811642"/>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16171" tIns="331706" rIns="416171" bIns="331706" numCol="1" spcCol="1270" anchor="ctr" anchorCtr="0">
            <a:noAutofit/>
          </a:bodyPr>
          <a:lstStyle/>
          <a:p>
            <a:pPr lvl="0" algn="ctr" defTabSz="1022350">
              <a:spcBef>
                <a:spcPct val="0"/>
              </a:spcBef>
              <a:defRPr/>
            </a:pPr>
            <a:r>
              <a:rPr lang="zh-CN" altLang="en-US" sz="2000" b="1" dirty="0">
                <a:solidFill>
                  <a:srgbClr val="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严格执行有关安全规定</a:t>
            </a:r>
            <a:endParaRPr kumimoji="0" lang="zh-CN" altLang="en-US" sz="2000" b="1" i="0" u="none" strike="noStrike" kern="1200" cap="none" spc="0" normalizeH="0" baseline="0" noProof="0" dirty="0">
              <a:ln>
                <a:noFill/>
              </a:ln>
              <a:solidFill>
                <a:srgbClr val="FFFFFF"/>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775393"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企业安全生产应知应会</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9" y="1657531"/>
            <a:ext cx="4449170" cy="4273875"/>
          </a:xfrm>
          <a:prstGeom prst="rect">
            <a:avLst/>
          </a:prstGeom>
        </p:spPr>
      </p:pic>
      <p:sp>
        <p:nvSpPr>
          <p:cNvPr id="5" name="PA-1022254"/>
          <p:cNvSpPr/>
          <p:nvPr>
            <p:custDataLst>
              <p:tags r:id="rId3"/>
            </p:custDataLst>
          </p:nvPr>
        </p:nvSpPr>
        <p:spPr>
          <a:xfrm>
            <a:off x="5318727" y="1503884"/>
            <a:ext cx="5367470" cy="625167"/>
          </a:xfrm>
          <a:prstGeom prst="roundRect">
            <a:avLst>
              <a:gd name="adj" fmla="val 23803"/>
            </a:avLst>
          </a:prstGeom>
          <a:solidFill>
            <a:srgbClr val="C10001"/>
          </a:solidFill>
          <a:ln w="25400" cap="flat" cmpd="sng" algn="ctr">
            <a:solidFill>
              <a:srgbClr val="F3FAFF"/>
            </a:solidFill>
            <a:prstDash val="solid"/>
          </a:ln>
          <a:effectLst/>
        </p:spPr>
        <p:txBody>
          <a:bodyPr rtlCol="0" anchor="ctr"/>
          <a:lstStyle/>
          <a:p>
            <a:pPr algn="ctr" fontAlgn="base">
              <a:spcBef>
                <a:spcPct val="0"/>
              </a:spcBef>
              <a:spcAft>
                <a:spcPct val="0"/>
              </a:spcAft>
            </a:pPr>
            <a:r>
              <a:rPr lang="zh-CN" altLang="en-US" sz="2800" b="1" spc="600" dirty="0">
                <a:solidFill>
                  <a:schemeClr val="bg1"/>
                </a:solidFill>
                <a:latin typeface="微软雅黑" panose="020B0503020204020204" pitchFamily="34" charset="-122"/>
                <a:ea typeface="微软雅黑" panose="020B0503020204020204" pitchFamily="34" charset="-122"/>
              </a:rPr>
              <a:t>下班离岗前</a:t>
            </a:r>
            <a:r>
              <a:rPr lang="en-US" altLang="zh-CN" sz="2800" b="1" spc="600" dirty="0">
                <a:solidFill>
                  <a:schemeClr val="bg1"/>
                </a:solidFill>
                <a:latin typeface="微软雅黑" panose="020B0503020204020204" pitchFamily="34" charset="-122"/>
                <a:ea typeface="微软雅黑" panose="020B0503020204020204" pitchFamily="34" charset="-122"/>
              </a:rPr>
              <a:t>10</a:t>
            </a:r>
            <a:r>
              <a:rPr lang="zh-CN" altLang="en-US" sz="2800" b="1" spc="600" dirty="0">
                <a:solidFill>
                  <a:schemeClr val="bg1"/>
                </a:solidFill>
                <a:latin typeface="微软雅黑" panose="020B0503020204020204" pitchFamily="34" charset="-122"/>
                <a:ea typeface="微软雅黑" panose="020B0503020204020204" pitchFamily="34" charset="-122"/>
              </a:rPr>
              <a:t>要</a:t>
            </a:r>
            <a:endParaRPr lang="zh-CN" altLang="en-US" sz="2800" b="1" spc="6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318727" y="2347415"/>
            <a:ext cx="7315200" cy="4198393"/>
          </a:xfrm>
          <a:prstGeom prst="rect">
            <a:avLst/>
          </a:prstGeom>
          <a:noFill/>
        </p:spPr>
        <p:txBody>
          <a:bodyPr wrap="square" rtlCol="0">
            <a:spAutoFit/>
          </a:bodyPr>
          <a:lstStyle/>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电闸要拉下断开。</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门窗要关严锁牢。</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热源处不堆放易燃易爆物品。</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怕光晒的物品要遮盖好。</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液流开关要关闭。</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各种用具要清点后收齐放好。</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易燃易爆物品要注意通风良好，不得超量存放。</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夏冬防雷、防雨设施要保证完好，沟渠要保持畅通。</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冬季取暖设备的泄水阀要保持正常。</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dirty="0">
                <a:latin typeface="微软雅黑" panose="020B0503020204020204" pitchFamily="34" charset="-122"/>
                <a:ea typeface="微软雅黑" panose="020B0503020204020204" pitchFamily="34" charset="-122"/>
              </a:rPr>
              <a:t>火种要妥善处理好。</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775393"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企业安全生产应知应会</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cxnSp>
        <p:nvCxnSpPr>
          <p:cNvPr id="4" name="直接连接符 22"/>
          <p:cNvCxnSpPr>
            <a:cxnSpLocks noChangeShapeType="1"/>
          </p:cNvCxnSpPr>
          <p:nvPr/>
        </p:nvCxnSpPr>
        <p:spPr bwMode="auto">
          <a:xfrm>
            <a:off x="1320097" y="2319903"/>
            <a:ext cx="3839633"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cxnSp>
        <p:nvCxnSpPr>
          <p:cNvPr id="5" name="直接连接符 24"/>
          <p:cNvCxnSpPr>
            <a:cxnSpLocks noChangeShapeType="1"/>
          </p:cNvCxnSpPr>
          <p:nvPr/>
        </p:nvCxnSpPr>
        <p:spPr bwMode="auto">
          <a:xfrm>
            <a:off x="6984297" y="2319903"/>
            <a:ext cx="3841751" cy="0"/>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6" name="五角星 5"/>
          <p:cNvSpPr>
            <a:spLocks noChangeArrowheads="1"/>
          </p:cNvSpPr>
          <p:nvPr/>
        </p:nvSpPr>
        <p:spPr bwMode="auto">
          <a:xfrm>
            <a:off x="5892096" y="2091303"/>
            <a:ext cx="457200" cy="455083"/>
          </a:xfrm>
          <a:custGeom>
            <a:avLst/>
            <a:gdLst>
              <a:gd name="T0" fmla="*/ 171450 w 342900"/>
              <a:gd name="T1" fmla="*/ 0 h 341312"/>
              <a:gd name="T2" fmla="*/ 0 w 342900"/>
              <a:gd name="T3" fmla="*/ 130369 h 341312"/>
              <a:gd name="T4" fmla="*/ 65488 w 342900"/>
              <a:gd name="T5" fmla="*/ 341311 h 341312"/>
              <a:gd name="T6" fmla="*/ 277412 w 342900"/>
              <a:gd name="T7" fmla="*/ 341311 h 341312"/>
              <a:gd name="T8" fmla="*/ 342900 w 342900"/>
              <a:gd name="T9" fmla="*/ 130369 h 341312"/>
              <a:gd name="T10" fmla="*/ 17694720 60000 65536"/>
              <a:gd name="T11" fmla="*/ 11796480 60000 65536"/>
              <a:gd name="T12" fmla="*/ 5898240 60000 65536"/>
              <a:gd name="T13" fmla="*/ 5898240 60000 65536"/>
              <a:gd name="T14" fmla="*/ 0 60000 65536"/>
              <a:gd name="T15" fmla="*/ 105963 w 342900"/>
              <a:gd name="T16" fmla="*/ 130370 h 341312"/>
              <a:gd name="T17" fmla="*/ 236937 w 342900"/>
              <a:gd name="T18" fmla="*/ 260737 h 341312"/>
            </a:gdLst>
            <a:ahLst/>
            <a:cxnLst>
              <a:cxn ang="T10">
                <a:pos x="T0" y="T1"/>
              </a:cxn>
              <a:cxn ang="T11">
                <a:pos x="T2" y="T3"/>
              </a:cxn>
              <a:cxn ang="T12">
                <a:pos x="T4" y="T5"/>
              </a:cxn>
              <a:cxn ang="T13">
                <a:pos x="T6" y="T7"/>
              </a:cxn>
              <a:cxn ang="T14">
                <a:pos x="T8" y="T9"/>
              </a:cxn>
            </a:cxnLst>
            <a:rect l="T15" t="T16" r="T17" b="T18"/>
            <a:pathLst>
              <a:path w="342900" h="341312">
                <a:moveTo>
                  <a:pt x="0" y="130369"/>
                </a:moveTo>
                <a:lnTo>
                  <a:pt x="130977" y="130370"/>
                </a:lnTo>
                <a:lnTo>
                  <a:pt x="171450" y="0"/>
                </a:lnTo>
                <a:lnTo>
                  <a:pt x="211923" y="130370"/>
                </a:lnTo>
                <a:lnTo>
                  <a:pt x="342900" y="130369"/>
                </a:lnTo>
                <a:lnTo>
                  <a:pt x="236937" y="210941"/>
                </a:lnTo>
                <a:lnTo>
                  <a:pt x="277412" y="341311"/>
                </a:lnTo>
                <a:lnTo>
                  <a:pt x="171450" y="260737"/>
                </a:lnTo>
                <a:lnTo>
                  <a:pt x="65488" y="341311"/>
                </a:lnTo>
                <a:lnTo>
                  <a:pt x="105963" y="210941"/>
                </a:lnTo>
                <a:lnTo>
                  <a:pt x="0" y="130369"/>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C00000"/>
              </a:solidFill>
              <a:effectLst/>
              <a:uLnTx/>
              <a:uFillTx/>
              <a:latin typeface="等线" panose="02010600030101010101" charset="-122"/>
              <a:ea typeface="等线" panose="02010600030101010101" charset="-122"/>
              <a:cs typeface="+mn-cs"/>
            </a:endParaRPr>
          </a:p>
        </p:txBody>
      </p:sp>
      <p:sp>
        <p:nvSpPr>
          <p:cNvPr id="7" name="TextBox 5"/>
          <p:cNvSpPr txBox="1"/>
          <p:nvPr/>
        </p:nvSpPr>
        <p:spPr>
          <a:xfrm>
            <a:off x="3902785" y="1386663"/>
            <a:ext cx="443583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400" normalizeH="0" noProof="0" dirty="0">
                <a:ln>
                  <a:noFill/>
                </a:ln>
                <a:solidFill>
                  <a:srgbClr val="C00000"/>
                </a:solidFill>
                <a:effectLst/>
                <a:uLnTx/>
                <a:uFillTx/>
                <a:latin typeface="方正大黑简体" panose="02010601030101010101" pitchFamily="65" charset="-122"/>
                <a:ea typeface="方正大黑简体" panose="02010601030101010101" pitchFamily="65" charset="-122"/>
              </a:rPr>
              <a:t>生产区域内</a:t>
            </a:r>
            <a:r>
              <a:rPr kumimoji="0" lang="en-US" altLang="zh-CN" sz="3200" i="0" u="none" strike="noStrike" kern="1200" cap="none" spc="400" normalizeH="0" noProof="0" dirty="0">
                <a:ln>
                  <a:noFill/>
                </a:ln>
                <a:solidFill>
                  <a:srgbClr val="C00000"/>
                </a:solidFill>
                <a:effectLst/>
                <a:uLnTx/>
                <a:uFillTx/>
                <a:latin typeface="方正大黑简体" panose="02010601030101010101" pitchFamily="65" charset="-122"/>
                <a:ea typeface="方正大黑简体" panose="02010601030101010101" pitchFamily="65" charset="-122"/>
              </a:rPr>
              <a:t>12</a:t>
            </a:r>
            <a:r>
              <a:rPr kumimoji="0" lang="zh-CN" altLang="en-US" sz="3200" i="0" u="none" strike="noStrike" kern="1200" cap="none" spc="400" normalizeH="0" noProof="0" dirty="0">
                <a:ln>
                  <a:noFill/>
                </a:ln>
                <a:solidFill>
                  <a:srgbClr val="C00000"/>
                </a:solidFill>
                <a:effectLst/>
                <a:uLnTx/>
                <a:uFillTx/>
                <a:latin typeface="方正大黑简体" panose="02010601030101010101" pitchFamily="65" charset="-122"/>
                <a:ea typeface="方正大黑简体" panose="02010601030101010101" pitchFamily="65" charset="-122"/>
              </a:rPr>
              <a:t>个不准</a:t>
            </a:r>
            <a:endParaRPr kumimoji="0" lang="zh-CN" altLang="en-US" sz="3200" i="0" u="none" strike="noStrike" kern="1200" cap="none" spc="400" normalizeH="0" noProof="0" dirty="0">
              <a:ln>
                <a:noFill/>
              </a:ln>
              <a:solidFill>
                <a:srgbClr val="C00000"/>
              </a:solidFill>
              <a:effectLst/>
              <a:uLnTx/>
              <a:uFillTx/>
              <a:latin typeface="方正大黑简体" panose="02010601030101010101" pitchFamily="65" charset="-122"/>
              <a:ea typeface="方正大黑简体" panose="02010601030101010101" pitchFamily="65" charset="-122"/>
            </a:endParaRPr>
          </a:p>
        </p:txBody>
      </p:sp>
      <p:sp>
        <p:nvSpPr>
          <p:cNvPr id="9" name="圆角矩形 8"/>
          <p:cNvSpPr/>
          <p:nvPr/>
        </p:nvSpPr>
        <p:spPr>
          <a:xfrm>
            <a:off x="566181" y="3019587"/>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、加强明火管理，防火防爆区内，不准吸烟</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7346239" y="2994420"/>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、生产区内，不准带进小孩</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7346239" y="3961459"/>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、禁火区内，不准无阻火器车辆行驶</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7346239" y="3485694"/>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、上班前、班上不准喝酒</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555890" y="3496738"/>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、不准使用汽油等挥发性强的可燃液体擦洗设备、用具和衣物</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66181" y="5496483"/>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、上班时间不准干与生产无关的事和私活，不准睡岗、串岗、离岗</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555890" y="5977285"/>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、不按厂规穿戴劳动保护用品（包括工作服、工作鞋、工作帽等），不准进人生产岗位</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7346239" y="4452733"/>
            <a:ext cx="9095135" cy="408623"/>
          </a:xfrm>
          <a:prstGeom prst="roundRect">
            <a:avLst/>
          </a:prstGeom>
          <a:ln>
            <a:noFill/>
          </a:ln>
        </p:spPr>
        <p:txBody>
          <a:bodyPr wrap="square">
            <a:spAutoFit/>
          </a:bodyPr>
          <a:lstStyle/>
          <a:p>
            <a:pPr defTabSz="913765" fontAlgn="base">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、安全装置不齐全的设备不准使用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555890" y="4499129"/>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、不是自己分管的设备、工具，不准动用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555889" y="4000692"/>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、检修设备时，安全措施不落实，不准开始检修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555890" y="5022471"/>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、停车检修后的设备，未经彻底检查，不准启动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7346238" y="4944005"/>
            <a:ext cx="9095135" cy="408623"/>
          </a:xfrm>
          <a:prstGeom prst="roundRect">
            <a:avLst/>
          </a:prstGeom>
          <a:ln>
            <a:noFill/>
          </a:ln>
        </p:spPr>
        <p:txBody>
          <a:bodyPr wrap="square">
            <a:spAutoFit/>
          </a:bodyPr>
          <a:lstStyle/>
          <a:p>
            <a:pPr defTabSz="913765" fontAlgn="base">
              <a:spcBef>
                <a:spcPct val="0"/>
              </a:spcBef>
              <a:spcAft>
                <a:spcPct val="0"/>
              </a:spcAft>
              <a:defRPr/>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、不戴安全带、安全帽，不准登高作业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2" grpId="0"/>
      <p:bldP spid="13" grpId="0"/>
      <p:bldP spid="14" grpId="0"/>
      <p:bldP spid="15"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199456" y="205739"/>
            <a:ext cx="8915347" cy="583565"/>
          </a:xfrm>
          <a:prstGeom prst="rect">
            <a:avLst/>
          </a:prstGeom>
          <a:noFill/>
        </p:spPr>
        <p:txBody>
          <a:bodyPr wrap="square" rtlCol="0">
            <a:spAutoFit/>
          </a:bodyPr>
          <a:lstStyle/>
          <a:p>
            <a:pPr algn="ctr"/>
            <a:r>
              <a:rPr lang="en-US" altLang="zh-CN" sz="3200" b="1" dirty="0">
                <a:solidFill>
                  <a:srgbClr val="FF99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2026年</a:t>
            </a:r>
            <a:r>
              <a:rPr lang="zh-CN" altLang="en-US" sz="3200" b="1" dirty="0">
                <a:solidFill>
                  <a:srgbClr val="FF99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全国“安全生产月”活动的通知</a:t>
            </a:r>
            <a:endParaRPr lang="zh-CN" altLang="en-US" sz="3200" b="1" dirty="0">
              <a:solidFill>
                <a:srgbClr val="FF990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0" y="1393190"/>
            <a:ext cx="12191365" cy="460375"/>
          </a:xfrm>
          <a:prstGeom prst="rect">
            <a:avLst/>
          </a:prstGeom>
        </p:spPr>
        <p:txBody>
          <a:bodyPr wrap="square">
            <a:spAutoFit/>
          </a:bodyPr>
          <a:lstStyle/>
          <a:p>
            <a:pPr algn="just"/>
            <a:r>
              <a:rPr lang="en-US" altLang="zh-CN" sz="2400" dirty="0">
                <a:latin typeface="Times New Roman" panose="02020603050405020304" pitchFamily="18" charset="0"/>
                <a:ea typeface="微软雅黑" panose="020B0503020204020204" pitchFamily="34" charset="-122"/>
                <a:sym typeface="+mn-ea"/>
              </a:rPr>
              <a:t>         </a:t>
            </a:r>
            <a:r>
              <a:rPr sz="2400" dirty="0">
                <a:latin typeface="Times New Roman" panose="02020603050405020304" pitchFamily="18" charset="0"/>
                <a:ea typeface="微软雅黑" panose="020B0503020204020204" pitchFamily="34" charset="-122"/>
                <a:sym typeface="+mn-ea"/>
              </a:rPr>
              <a:t>今年6月是第</a:t>
            </a:r>
            <a:r>
              <a:rPr lang="en-US" altLang="zh-CN" sz="2400" dirty="0">
                <a:latin typeface="Times New Roman" panose="02020603050405020304" pitchFamily="18" charset="0"/>
                <a:ea typeface="微软雅黑" panose="020B0503020204020204" pitchFamily="34" charset="-122"/>
                <a:sym typeface="+mn-ea"/>
              </a:rPr>
              <a:t>25</a:t>
            </a:r>
            <a:r>
              <a:rPr sz="2400" dirty="0">
                <a:latin typeface="Times New Roman" panose="02020603050405020304" pitchFamily="18" charset="0"/>
                <a:ea typeface="微软雅黑" panose="020B0503020204020204" pitchFamily="34" charset="-122"/>
                <a:sym typeface="+mn-ea"/>
              </a:rPr>
              <a:t>个全国“安全生产月”，6月16日为全国“安全宣传咨询日”。主题是</a:t>
            </a:r>
            <a:r>
              <a:rPr lang="zh-CN" sz="2400" dirty="0">
                <a:latin typeface="Times New Roman" panose="02020603050405020304" pitchFamily="18" charset="0"/>
                <a:ea typeface="微软雅黑" panose="020B0503020204020204" pitchFamily="34" charset="-122"/>
                <a:sym typeface="+mn-ea"/>
              </a:rPr>
              <a:t>：</a:t>
            </a:r>
            <a:endParaRPr lang="zh-CN" sz="2400" dirty="0">
              <a:latin typeface="Times New Roman" panose="02020603050405020304" pitchFamily="18" charset="0"/>
              <a:ea typeface="微软雅黑" panose="020B0503020204020204" pitchFamily="34" charset="-122"/>
              <a:sym typeface="+mn-ea"/>
            </a:endParaRPr>
          </a:p>
        </p:txBody>
      </p:sp>
      <p:sp>
        <p:nvSpPr>
          <p:cNvPr id="3" name="文本框 2" descr="7b0a2020202022776f7264617274223a20227b5c2269645c223a32353030313433312c5c227469645c223a5c225c227d220a7d0a"/>
          <p:cNvSpPr txBox="1"/>
          <p:nvPr/>
        </p:nvSpPr>
        <p:spPr>
          <a:xfrm>
            <a:off x="635" y="2317115"/>
            <a:ext cx="12191365" cy="3785652"/>
          </a:xfrm>
          <a:prstGeom prst="rect">
            <a:avLst/>
          </a:prstGeom>
          <a:noFill/>
        </p:spPr>
        <p:txBody>
          <a:bodyPr wrap="square" rtlCol="0" anchor="t">
            <a:spAutoFit/>
          </a:bodyPr>
          <a:lstStyle/>
          <a:p>
            <a:pPr algn="ctr"/>
            <a:r>
              <a:rPr lang="zh-CN" altLang="en-US" sz="8000" b="1" dirty="0">
                <a:ln w="9144" cmpd="dbl">
                  <a:gradFill>
                    <a:gsLst>
                      <a:gs pos="0">
                        <a:schemeClr val="bg1"/>
                      </a:gs>
                      <a:gs pos="100000">
                        <a:schemeClr val="accent4">
                          <a:lumMod val="20000"/>
                          <a:lumOff val="80000"/>
                        </a:schemeClr>
                      </a:gs>
                    </a:gsLst>
                    <a:lin ang="18840000"/>
                  </a:gradFill>
                  <a:prstDash val="solid"/>
                </a:ln>
                <a:gradFill>
                  <a:gsLst>
                    <a:gs pos="0">
                      <a:srgbClr val="FA3107"/>
                    </a:gs>
                    <a:gs pos="100000">
                      <a:srgbClr val="974949"/>
                    </a:gs>
                  </a:gsLst>
                </a:gradFill>
                <a:effectLst>
                  <a:outerShdw dist="101600" dir="14520000" sy="30000" kx="-1800000" algn="bl" rotWithShape="0">
                    <a:prstClr val="black">
                      <a:alpha val="32000"/>
                    </a:prstClr>
                  </a:outerShdw>
                  <a:reflection blurRad="30480" stA="27000" endA="300" endPos="45500" dist="38100" dir="5400000" sy="-100000" algn="bl" rotWithShape="0"/>
                </a:effectLst>
                <a:latin typeface="汉仪铸字卡酷体W" panose="00020600040101010101" charset="-122"/>
                <a:ea typeface="汉仪铸字卡酷体W" panose="00020600040101010101" charset="-122"/>
                <a:cs typeface="汉仪铸字卡酷体W" panose="00020600040101010101" charset="-122"/>
                <a:sym typeface="+mn-ea"/>
              </a:rPr>
              <a:t>人人讲安全、</a:t>
            </a:r>
            <a:endParaRPr lang="en-US" altLang="zh-CN" sz="8000" b="1" dirty="0">
              <a:ln w="9144" cmpd="dbl">
                <a:gradFill>
                  <a:gsLst>
                    <a:gs pos="0">
                      <a:schemeClr val="bg1"/>
                    </a:gs>
                    <a:gs pos="100000">
                      <a:schemeClr val="accent4">
                        <a:lumMod val="20000"/>
                        <a:lumOff val="80000"/>
                      </a:schemeClr>
                    </a:gs>
                  </a:gsLst>
                  <a:lin ang="18840000"/>
                </a:gradFill>
                <a:prstDash val="solid"/>
              </a:ln>
              <a:gradFill>
                <a:gsLst>
                  <a:gs pos="0">
                    <a:srgbClr val="FA3107"/>
                  </a:gs>
                  <a:gs pos="100000">
                    <a:srgbClr val="974949"/>
                  </a:gs>
                </a:gsLst>
              </a:gradFill>
              <a:effectLst>
                <a:outerShdw dist="101600" dir="14520000" sy="30000" kx="-1800000" algn="bl" rotWithShape="0">
                  <a:prstClr val="black">
                    <a:alpha val="32000"/>
                  </a:prstClr>
                </a:outerShdw>
                <a:reflection blurRad="30480" stA="27000" endA="300" endPos="45500" dist="38100" dir="5400000" sy="-100000" algn="bl" rotWithShape="0"/>
              </a:effectLst>
              <a:latin typeface="汉仪铸字卡酷体W" panose="00020600040101010101" charset="-122"/>
              <a:ea typeface="汉仪铸字卡酷体W" panose="00020600040101010101" charset="-122"/>
              <a:cs typeface="汉仪铸字卡酷体W" panose="00020600040101010101" charset="-122"/>
              <a:sym typeface="+mn-ea"/>
            </a:endParaRPr>
          </a:p>
          <a:p>
            <a:pPr algn="ctr"/>
            <a:r>
              <a:rPr lang="zh-CN" altLang="en-US" sz="8000" b="1" dirty="0">
                <a:ln w="9144" cmpd="dbl">
                  <a:gradFill>
                    <a:gsLst>
                      <a:gs pos="0">
                        <a:schemeClr val="bg1"/>
                      </a:gs>
                      <a:gs pos="100000">
                        <a:schemeClr val="accent4">
                          <a:lumMod val="20000"/>
                          <a:lumOff val="80000"/>
                        </a:schemeClr>
                      </a:gs>
                    </a:gsLst>
                    <a:lin ang="18840000"/>
                  </a:gradFill>
                  <a:prstDash val="solid"/>
                </a:ln>
                <a:gradFill>
                  <a:gsLst>
                    <a:gs pos="0">
                      <a:srgbClr val="FA3107"/>
                    </a:gs>
                    <a:gs pos="100000">
                      <a:srgbClr val="974949"/>
                    </a:gs>
                  </a:gsLst>
                </a:gradFill>
                <a:effectLst>
                  <a:outerShdw dist="101600" dir="14520000" sy="30000" kx="-1800000" algn="bl" rotWithShape="0">
                    <a:prstClr val="black">
                      <a:alpha val="32000"/>
                    </a:prstClr>
                  </a:outerShdw>
                  <a:reflection blurRad="30480" stA="27000" endA="300" endPos="45500" dist="38100" dir="5400000" sy="-100000" algn="bl" rotWithShape="0"/>
                </a:effectLst>
                <a:latin typeface="汉仪铸字卡酷体W" panose="00020600040101010101" charset="-122"/>
                <a:ea typeface="汉仪铸字卡酷体W" panose="00020600040101010101" charset="-122"/>
                <a:cs typeface="汉仪铸字卡酷体W" panose="00020600040101010101" charset="-122"/>
                <a:sym typeface="+mn-ea"/>
              </a:rPr>
              <a:t>个个会应急</a:t>
            </a:r>
            <a:endParaRPr lang="en-US" altLang="zh-CN" sz="8000" b="1" dirty="0">
              <a:ln w="9144" cmpd="dbl">
                <a:gradFill>
                  <a:gsLst>
                    <a:gs pos="0">
                      <a:schemeClr val="bg1"/>
                    </a:gs>
                    <a:gs pos="100000">
                      <a:schemeClr val="accent4">
                        <a:lumMod val="20000"/>
                        <a:lumOff val="80000"/>
                      </a:schemeClr>
                    </a:gs>
                  </a:gsLst>
                  <a:lin ang="18840000"/>
                </a:gradFill>
                <a:prstDash val="solid"/>
              </a:ln>
              <a:gradFill>
                <a:gsLst>
                  <a:gs pos="0">
                    <a:srgbClr val="FA3107"/>
                  </a:gs>
                  <a:gs pos="100000">
                    <a:srgbClr val="974949"/>
                  </a:gs>
                </a:gsLst>
              </a:gradFill>
              <a:effectLst>
                <a:outerShdw dist="101600" dir="14520000" sy="30000" kx="-1800000" algn="bl" rotWithShape="0">
                  <a:prstClr val="black">
                    <a:alpha val="32000"/>
                  </a:prstClr>
                </a:outerShdw>
                <a:reflection blurRad="30480" stA="27000" endA="300" endPos="45500" dist="38100" dir="5400000" sy="-100000" algn="bl" rotWithShape="0"/>
              </a:effectLst>
              <a:latin typeface="汉仪铸字卡酷体W" panose="00020600040101010101" charset="-122"/>
              <a:ea typeface="汉仪铸字卡酷体W" panose="00020600040101010101" charset="-122"/>
              <a:cs typeface="汉仪铸字卡酷体W" panose="00020600040101010101" charset="-122"/>
              <a:sym typeface="+mn-ea"/>
            </a:endParaRPr>
          </a:p>
          <a:p>
            <a:pPr algn="ctr"/>
            <a:r>
              <a:rPr lang="zh-CN" altLang="en-US" sz="8000" b="1" dirty="0">
                <a:ln w="9144" cmpd="dbl">
                  <a:gradFill>
                    <a:gsLst>
                      <a:gs pos="0">
                        <a:schemeClr val="bg1"/>
                      </a:gs>
                      <a:gs pos="100000">
                        <a:schemeClr val="accent4">
                          <a:lumMod val="20000"/>
                          <a:lumOff val="80000"/>
                        </a:schemeClr>
                      </a:gs>
                    </a:gsLst>
                    <a:lin ang="18840000"/>
                  </a:gradFill>
                  <a:prstDash val="solid"/>
                </a:ln>
                <a:gradFill>
                  <a:gsLst>
                    <a:gs pos="0">
                      <a:srgbClr val="FA3107"/>
                    </a:gs>
                    <a:gs pos="100000">
                      <a:srgbClr val="974949"/>
                    </a:gs>
                  </a:gsLst>
                </a:gradFill>
                <a:effectLst>
                  <a:outerShdw dist="101600" dir="14520000" sy="30000" kx="-1800000" algn="bl" rotWithShape="0">
                    <a:prstClr val="black">
                      <a:alpha val="32000"/>
                    </a:prstClr>
                  </a:outerShdw>
                  <a:reflection blurRad="30480" stA="27000" endA="300" endPos="45500" dist="38100" dir="5400000" sy="-100000" algn="bl" rotWithShape="0"/>
                </a:effectLst>
                <a:latin typeface="汉仪铸字卡酷体W" panose="00020600040101010101" charset="-122"/>
                <a:ea typeface="汉仪铸字卡酷体W" panose="00020600040101010101" charset="-122"/>
                <a:cs typeface="汉仪铸字卡酷体W" panose="00020600040101010101" charset="-122"/>
                <a:sym typeface="+mn-ea"/>
              </a:rPr>
              <a:t>排查整治风险隐患</a:t>
            </a:r>
            <a:endParaRPr lang="zh-CN" altLang="en-US" sz="8000" b="1" dirty="0">
              <a:ln w="9144" cmpd="dbl">
                <a:gradFill>
                  <a:gsLst>
                    <a:gs pos="0">
                      <a:schemeClr val="bg1"/>
                    </a:gs>
                    <a:gs pos="100000">
                      <a:schemeClr val="accent4">
                        <a:lumMod val="20000"/>
                        <a:lumOff val="80000"/>
                      </a:schemeClr>
                    </a:gs>
                  </a:gsLst>
                  <a:lin ang="18840000"/>
                </a:gradFill>
                <a:prstDash val="solid"/>
              </a:ln>
              <a:gradFill>
                <a:gsLst>
                  <a:gs pos="0">
                    <a:srgbClr val="FA3107"/>
                  </a:gs>
                  <a:gs pos="100000">
                    <a:srgbClr val="974949"/>
                  </a:gs>
                </a:gsLst>
              </a:gradFill>
              <a:effectLst>
                <a:outerShdw dist="101600" dir="14520000" sy="30000" kx="-1800000" algn="bl" rotWithShape="0">
                  <a:prstClr val="black">
                    <a:alpha val="32000"/>
                  </a:prstClr>
                </a:outerShdw>
                <a:reflection blurRad="30480" stA="27000" endA="300" endPos="45500" dist="38100" dir="5400000" sy="-100000" algn="bl" rotWithShape="0"/>
              </a:effectLst>
              <a:latin typeface="汉仪铸字卡酷体W" panose="00020600040101010101" charset="-122"/>
              <a:ea typeface="汉仪铸字卡酷体W" panose="00020600040101010101" charset="-122"/>
              <a:cs typeface="汉仪铸字卡酷体W" panose="0002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1"/>
                                        </p:tgtEl>
                                        <p:attrNameLst>
                                          <p:attrName>ppt_y</p:attrName>
                                        </p:attrNameLst>
                                      </p:cBhvr>
                                      <p:tavLst>
                                        <p:tav tm="0">
                                          <p:val>
                                            <p:strVal val="#ppt_y"/>
                                          </p:val>
                                        </p:tav>
                                        <p:tav tm="100000">
                                          <p:val>
                                            <p:strVal val="#ppt_y"/>
                                          </p:val>
                                        </p:tav>
                                      </p:tavLst>
                                    </p:anim>
                                    <p:anim calcmode="lin" valueType="num">
                                      <p:cBhvr>
                                        <p:cTn id="9"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775393"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企业安全生产应知应会</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12" name="MH_Title_1"/>
          <p:cNvSpPr/>
          <p:nvPr>
            <p:custDataLst>
              <p:tags r:id="rId2"/>
            </p:custDataLst>
          </p:nvPr>
        </p:nvSpPr>
        <p:spPr>
          <a:xfrm>
            <a:off x="1864479" y="2683479"/>
            <a:ext cx="2160000" cy="21600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a:lnSpc>
                <a:spcPct val="120000"/>
              </a:lnSpc>
              <a:defRPr/>
            </a:pPr>
            <a:r>
              <a:rPr lang="zh-CN" altLang="en-US" sz="3600" b="1" dirty="0">
                <a:solidFill>
                  <a:srgbClr val="FFFAF0"/>
                </a:solidFill>
                <a:latin typeface="微软雅黑" panose="020B0503020204020204" pitchFamily="34" charset="-122"/>
                <a:ea typeface="微软雅黑" panose="020B0503020204020204" pitchFamily="34" charset="-122"/>
                <a:sym typeface="思源黑体 CN Light" panose="020B0300000000000000" pitchFamily="34" charset="-122"/>
              </a:rPr>
              <a:t>五必须</a:t>
            </a:r>
            <a:endParaRPr kumimoji="0" lang="zh-CN" altLang="en-US" sz="3600" b="1" i="0" u="none" strike="noStrike" kern="1200" cap="none" spc="0" normalizeH="0" baseline="0" noProof="0" dirty="0">
              <a:ln>
                <a:noFill/>
              </a:ln>
              <a:solidFill>
                <a:srgbClr val="FFFAF0"/>
              </a:solidFill>
              <a:effectLst/>
              <a:uLnTx/>
              <a:uFillTx/>
              <a:latin typeface="微软雅黑" panose="020B0503020204020204" pitchFamily="34" charset="-122"/>
              <a:ea typeface="微软雅黑" panose="020B0503020204020204" pitchFamily="34" charset="-122"/>
              <a:sym typeface="思源黑体 CN Light" panose="020B0300000000000000" pitchFamily="34" charset="-122"/>
            </a:endParaRPr>
          </a:p>
        </p:txBody>
      </p:sp>
      <p:sp>
        <p:nvSpPr>
          <p:cNvPr id="13" name="弧形 12"/>
          <p:cNvSpPr/>
          <p:nvPr/>
        </p:nvSpPr>
        <p:spPr>
          <a:xfrm>
            <a:off x="756940" y="1603479"/>
            <a:ext cx="4161155" cy="4320000"/>
          </a:xfrm>
          <a:prstGeom prst="arc">
            <a:avLst>
              <a:gd name="adj1" fmla="val 17204711"/>
              <a:gd name="adj2" fmla="val 604497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4" name="MH_Other_1"/>
          <p:cNvSpPr/>
          <p:nvPr>
            <p:custDataLst>
              <p:tags r:id="rId3"/>
            </p:custDataLst>
          </p:nvPr>
        </p:nvSpPr>
        <p:spPr>
          <a:xfrm>
            <a:off x="3927443" y="1852417"/>
            <a:ext cx="720000" cy="72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1</a:t>
            </a:r>
            <a:endParaRPr kumimoji="0" lang="zh-CN" altLang="en-US"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5" name="矩形 14"/>
          <p:cNvSpPr/>
          <p:nvPr/>
        </p:nvSpPr>
        <p:spPr>
          <a:xfrm>
            <a:off x="4930863" y="1852417"/>
            <a:ext cx="5026447" cy="506164"/>
          </a:xfrm>
          <a:prstGeom prst="rect">
            <a:avLst/>
          </a:prstGeom>
        </p:spPr>
        <p:txBody>
          <a:bodyPr wrap="square">
            <a:spAutoFit/>
          </a:bodyPr>
          <a:lstStyle/>
          <a:p>
            <a:pPr lvl="0">
              <a:lnSpc>
                <a:spcPct val="150000"/>
              </a:lnSpc>
              <a:defRPr/>
            </a:pPr>
            <a:r>
              <a:rPr lang="zh-CN" altLang="en-US" sz="2000" dirty="0">
                <a:solidFill>
                  <a:schemeClr val="tx1">
                    <a:lumMod val="75000"/>
                    <a:lumOff val="25000"/>
                  </a:schemeClr>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 必须遵守厂规厂纪</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6" name="MH_Other_1"/>
          <p:cNvSpPr/>
          <p:nvPr>
            <p:custDataLst>
              <p:tags r:id="rId4"/>
            </p:custDataLst>
          </p:nvPr>
        </p:nvSpPr>
        <p:spPr>
          <a:xfrm>
            <a:off x="4351287" y="2718681"/>
            <a:ext cx="720000" cy="72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2</a:t>
            </a:r>
            <a:endParaRPr kumimoji="0" lang="zh-CN" altLang="en-US"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7" name="MH_Other_1"/>
          <p:cNvSpPr/>
          <p:nvPr>
            <p:custDataLst>
              <p:tags r:id="rId5"/>
            </p:custDataLst>
          </p:nvPr>
        </p:nvSpPr>
        <p:spPr>
          <a:xfrm>
            <a:off x="4115645" y="4601750"/>
            <a:ext cx="720000" cy="72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4</a:t>
            </a:r>
            <a:endParaRPr kumimoji="0" lang="zh-CN" altLang="en-US"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8" name="TextBox 23"/>
          <p:cNvSpPr txBox="1">
            <a:spLocks noChangeArrowheads="1"/>
          </p:cNvSpPr>
          <p:nvPr/>
        </p:nvSpPr>
        <p:spPr bwMode="auto">
          <a:xfrm>
            <a:off x="5190644" y="2801682"/>
            <a:ext cx="6696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just">
              <a:lnSpc>
                <a:spcPct val="150000"/>
              </a:lnSpc>
              <a:defRPr/>
            </a:pPr>
            <a:r>
              <a:rPr lang="zh-CN" altLang="en-US" sz="2000" dirty="0">
                <a:solidFill>
                  <a:schemeClr val="tx1">
                    <a:lumMod val="75000"/>
                    <a:lumOff val="25000"/>
                  </a:schemeClr>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必须安全生产培训考核合格后持记上岗作业</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9" name="TextBox 25"/>
          <p:cNvSpPr txBox="1">
            <a:spLocks noChangeArrowheads="1"/>
          </p:cNvSpPr>
          <p:nvPr/>
        </p:nvSpPr>
        <p:spPr bwMode="auto">
          <a:xfrm>
            <a:off x="4930863" y="4735241"/>
            <a:ext cx="5026447" cy="5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just">
              <a:lnSpc>
                <a:spcPct val="150000"/>
              </a:lnSpc>
              <a:defRPr/>
            </a:pPr>
            <a:r>
              <a:rPr lang="zh-CN" altLang="en-US" sz="2000" dirty="0">
                <a:solidFill>
                  <a:schemeClr val="tx1">
                    <a:lumMod val="75000"/>
                    <a:lumOff val="25000"/>
                  </a:schemeClr>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必须正确佩戴和使用劳动防护用品</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0" name="MH_Other_1"/>
          <p:cNvSpPr/>
          <p:nvPr>
            <p:custDataLst>
              <p:tags r:id="rId6"/>
            </p:custDataLst>
          </p:nvPr>
        </p:nvSpPr>
        <p:spPr>
          <a:xfrm>
            <a:off x="4480470" y="3711562"/>
            <a:ext cx="720000" cy="72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3</a:t>
            </a:r>
            <a:endParaRPr kumimoji="0" lang="zh-CN" altLang="en-US"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1" name="TextBox 23"/>
          <p:cNvSpPr txBox="1">
            <a:spLocks noChangeArrowheads="1"/>
          </p:cNvSpPr>
          <p:nvPr/>
        </p:nvSpPr>
        <p:spPr bwMode="auto">
          <a:xfrm>
            <a:off x="5319827" y="3794563"/>
            <a:ext cx="6696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just">
              <a:lnSpc>
                <a:spcPct val="150000"/>
              </a:lnSpc>
              <a:defRPr/>
            </a:pPr>
            <a:r>
              <a:rPr lang="zh-CN" altLang="en-US" sz="2000" dirty="0">
                <a:solidFill>
                  <a:schemeClr val="tx1">
                    <a:lumMod val="75000"/>
                    <a:lumOff val="25000"/>
                  </a:schemeClr>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必须了解本岗位的危险危害因素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2" name="MH_Other_1"/>
          <p:cNvSpPr/>
          <p:nvPr>
            <p:custDataLst>
              <p:tags r:id="rId7"/>
            </p:custDataLst>
          </p:nvPr>
        </p:nvSpPr>
        <p:spPr>
          <a:xfrm>
            <a:off x="3435532" y="5313347"/>
            <a:ext cx="720000" cy="720000"/>
          </a:xfrm>
          <a:prstGeom prst="ellipse">
            <a:avLst/>
          </a:prstGeom>
          <a:solidFill>
            <a:srgbClr val="C00000"/>
          </a:solidFill>
          <a:ln w="25400">
            <a:noFill/>
          </a:ln>
          <a:effectLst>
            <a:outerShdw blurRad="50800" dist="12700" dir="2700000" algn="tl" rotWithShape="0">
              <a:schemeClr val="tx1">
                <a:lumMod val="20000"/>
                <a:lumOff val="80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rPr>
              <a:t>5</a:t>
            </a:r>
            <a:endParaRPr kumimoji="0" lang="zh-CN" altLang="en-US" sz="2400" b="0" i="0" u="none" strike="noStrike" kern="1200" cap="none" spc="0" normalizeH="0" baseline="0" noProof="0" dirty="0">
              <a:ln>
                <a:noFill/>
              </a:ln>
              <a:solidFill>
                <a:srgbClr val="FFFAF0"/>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3" name="TextBox 25"/>
          <p:cNvSpPr txBox="1">
            <a:spLocks noChangeArrowheads="1"/>
          </p:cNvSpPr>
          <p:nvPr/>
        </p:nvSpPr>
        <p:spPr bwMode="auto">
          <a:xfrm>
            <a:off x="4250750" y="5446838"/>
            <a:ext cx="5026447" cy="5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just">
              <a:lnSpc>
                <a:spcPct val="150000"/>
              </a:lnSpc>
              <a:defRPr/>
            </a:pPr>
            <a:r>
              <a:rPr lang="zh-CN" altLang="en-US" sz="2000" dirty="0">
                <a:solidFill>
                  <a:schemeClr val="tx1">
                    <a:lumMod val="75000"/>
                    <a:lumOff val="25000"/>
                  </a:schemeClr>
                </a:solidFill>
                <a:latin typeface="思源黑体 CN Light" panose="020B0300000000000000" pitchFamily="34" charset="-122"/>
                <a:ea typeface="思源黑体 CN Normal" panose="020B0400000000000000" pitchFamily="34" charset="-122"/>
                <a:sym typeface="思源黑体 CN Light" panose="020B0300000000000000" pitchFamily="34" charset="-122"/>
              </a:rPr>
              <a:t>必须严格遵守危险作业的安全要求</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4" name="文本框 3"/>
          <p:cNvSpPr txBox="1"/>
          <p:nvPr/>
        </p:nvSpPr>
        <p:spPr>
          <a:xfrm>
            <a:off x="-635" y="6569710"/>
            <a:ext cx="4648200" cy="306705"/>
          </a:xfrm>
          <a:prstGeom prst="rect">
            <a:avLst/>
          </a:prstGeom>
          <a:noFill/>
        </p:spPr>
        <p:txBody>
          <a:bodyPr wrap="square" rtlCol="0" anchor="t">
            <a:spAutoFit/>
          </a:bodyPr>
          <a:lstStyle/>
          <a:p>
            <a:r>
              <a:rPr lang="zh-CN" altLang="en-US" sz="1400">
                <a:solidFill>
                  <a:schemeClr val="bg1">
                    <a:lumMod val="95000"/>
                  </a:schemeClr>
                </a:solidFill>
              </a:rPr>
              <a:t>微信公</a:t>
            </a:r>
            <a:r>
              <a:rPr lang="en-US" altLang="zh-CN" sz="1400">
                <a:solidFill>
                  <a:schemeClr val="bg1">
                    <a:lumMod val="95000"/>
                  </a:schemeClr>
                </a:solidFill>
              </a:rPr>
              <a:t> </a:t>
            </a:r>
            <a:r>
              <a:rPr lang="zh-CN" altLang="en-US" sz="1400">
                <a:solidFill>
                  <a:schemeClr val="bg1">
                    <a:lumMod val="95000"/>
                  </a:schemeClr>
                </a:solidFill>
              </a:rPr>
              <a:t>众</a:t>
            </a:r>
            <a:r>
              <a:rPr lang="en-US" altLang="zh-CN" sz="1400">
                <a:solidFill>
                  <a:schemeClr val="bg1">
                    <a:lumMod val="95000"/>
                  </a:schemeClr>
                </a:solidFill>
              </a:rPr>
              <a:t> </a:t>
            </a:r>
            <a:r>
              <a:rPr lang="zh-CN" altLang="en-US" sz="1400">
                <a:solidFill>
                  <a:schemeClr val="bg1">
                    <a:lumMod val="95000"/>
                  </a:schemeClr>
                </a:solidFill>
              </a:rPr>
              <a:t>号:安全生产管理 &amp; 知识星</a:t>
            </a:r>
            <a:r>
              <a:rPr lang="en-US" altLang="zh-CN" sz="1400">
                <a:solidFill>
                  <a:schemeClr val="bg1">
                    <a:lumMod val="95000"/>
                  </a:schemeClr>
                </a:solidFill>
              </a:rPr>
              <a:t> </a:t>
            </a:r>
            <a:r>
              <a:rPr lang="zh-CN" altLang="en-US" sz="1400">
                <a:solidFill>
                  <a:schemeClr val="bg1">
                    <a:lumMod val="95000"/>
                  </a:schemeClr>
                </a:solidFill>
              </a:rPr>
              <a:t>球:安全精品资料库</a:t>
            </a:r>
            <a:endParaRPr lang="zh-CN" altLang="en-US" sz="1400">
              <a:solidFill>
                <a:schemeClr val="bg1">
                  <a:lumMod val="95000"/>
                </a:schemeClr>
              </a:solidFill>
            </a:endParaRPr>
          </a:p>
        </p:txBody>
      </p:sp>
    </p:spTree>
  </p:cSld>
  <p:clrMapOvr>
    <a:masterClrMapping/>
  </p:clrMapOvr>
  <p:transition spd="slow"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1250"/>
                            </p:stCondLst>
                            <p:childTnLst>
                              <p:par>
                                <p:cTn id="11" presetID="21"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animBg="1"/>
      <p:bldP spid="17" grpId="0" animBg="1"/>
      <p:bldP spid="18" grpId="0"/>
      <p:bldP spid="19" grpId="0"/>
      <p:bldP spid="20" grpId="0" animBg="1"/>
      <p:bldP spid="21" grpId="0"/>
      <p:bldP spid="22" grpId="0" animBg="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074057" y="365078"/>
            <a:ext cx="3775393" cy="523220"/>
          </a:xfrm>
          <a:prstGeom prst="rect">
            <a:avLst/>
          </a:prstGeom>
          <a:noFill/>
        </p:spPr>
        <p:txBody>
          <a:bodyPr wrap="none" rtlCol="0">
            <a:spAutoFit/>
          </a:bodyPr>
          <a:lstStyle/>
          <a:p>
            <a:r>
              <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rPr>
              <a:t>企业安全生产应知应会</a:t>
            </a:r>
            <a:endParaRPr lang="zh-CN" altLang="en-US" sz="2800" dirty="0">
              <a:gradFill>
                <a:gsLst>
                  <a:gs pos="0">
                    <a:srgbClr val="D00017"/>
                  </a:gs>
                  <a:gs pos="100000">
                    <a:srgbClr val="FB5F18"/>
                  </a:gs>
                </a:gsLst>
                <a:lin ang="16200000" scaled="0"/>
              </a:gradFill>
              <a:latin typeface="方正大黑简体" panose="02010601030101010101" pitchFamily="65" charset="-122"/>
              <a:ea typeface="方正大黑简体" panose="02010601030101010101" pitchFamily="65" charset="-122"/>
              <a:sym typeface="字魂35号-经典雅黑" panose="020000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5746" y="296550"/>
            <a:ext cx="658311" cy="660276"/>
          </a:xfrm>
          <a:prstGeom prst="rect">
            <a:avLst/>
          </a:prstGeom>
        </p:spPr>
      </p:pic>
      <p:sp>
        <p:nvSpPr>
          <p:cNvPr id="4" name="Rectangle 4"/>
          <p:cNvSpPr>
            <a:spLocks noChangeArrowheads="1"/>
          </p:cNvSpPr>
          <p:nvPr/>
        </p:nvSpPr>
        <p:spPr bwMode="auto">
          <a:xfrm>
            <a:off x="1997347" y="4052417"/>
            <a:ext cx="4404101" cy="43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lvl="0" indent="0" eaLnBrk="1" hangingPunct="1">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rPr>
              <a:t>严禁擅自移动和拆除安全装置和安全标志</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endParaRPr>
          </a:p>
        </p:txBody>
      </p:sp>
      <p:sp>
        <p:nvSpPr>
          <p:cNvPr id="5" name="Rectangle 4"/>
          <p:cNvSpPr>
            <a:spLocks noChangeArrowheads="1"/>
          </p:cNvSpPr>
          <p:nvPr/>
        </p:nvSpPr>
        <p:spPr bwMode="auto">
          <a:xfrm>
            <a:off x="1970390" y="2724343"/>
            <a:ext cx="3108617" cy="41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lvl="0" indent="0" eaLnBrk="1" hangingPunct="1">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rPr>
              <a:t>严禁在禁火区域吸烟、动火</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endParaRPr>
          </a:p>
        </p:txBody>
      </p:sp>
      <p:sp>
        <p:nvSpPr>
          <p:cNvPr id="6" name="Rectangle 4"/>
          <p:cNvSpPr>
            <a:spLocks noChangeArrowheads="1"/>
          </p:cNvSpPr>
          <p:nvPr/>
        </p:nvSpPr>
        <p:spPr bwMode="auto">
          <a:xfrm>
            <a:off x="1986525" y="3375719"/>
            <a:ext cx="3555506" cy="34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lvl="0" indent="0" eaLnBrk="1" hangingPunct="1">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rPr>
              <a:t>严禁在上岗前和工作时间饮酒</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endParaRPr>
          </a:p>
        </p:txBody>
      </p:sp>
      <p:sp>
        <p:nvSpPr>
          <p:cNvPr id="7" name="矩形 6"/>
          <p:cNvSpPr/>
          <p:nvPr/>
        </p:nvSpPr>
        <p:spPr>
          <a:xfrm>
            <a:off x="1565943" y="2008059"/>
            <a:ext cx="5612388" cy="4065195"/>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ea typeface="字魂35号-经典雅黑" panose="02000000000000000000" pitchFamily="2" charset="-122"/>
              <a:cs typeface="+mn-ea"/>
            </a:endParaRPr>
          </a:p>
        </p:txBody>
      </p:sp>
      <p:sp>
        <p:nvSpPr>
          <p:cNvPr id="8" name="Rectangle 3"/>
          <p:cNvSpPr txBox="1">
            <a:spLocks noChangeArrowheads="1"/>
          </p:cNvSpPr>
          <p:nvPr/>
        </p:nvSpPr>
        <p:spPr bwMode="auto">
          <a:xfrm>
            <a:off x="2788774" y="1700044"/>
            <a:ext cx="3166726" cy="577636"/>
          </a:xfrm>
          <a:prstGeom prst="rect">
            <a:avLst/>
          </a:prstGeom>
          <a:solidFill>
            <a:srgbClr val="C00000"/>
          </a:solidFill>
        </p:spPr>
        <p:txBody>
          <a:bodyPr vert="horz" wrap="square" lIns="91440" tIns="45720" rIns="91440" bIns="45720" numCol="1" rtlCol="0" anchor="ctr" anchorCtr="1" compatLnSpc="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rPr>
              <a:t>五严禁</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endParaRPr>
          </a:p>
        </p:txBody>
      </p:sp>
      <p:sp>
        <p:nvSpPr>
          <p:cNvPr id="9" name="矩形: 圆角 23"/>
          <p:cNvSpPr/>
          <p:nvPr/>
        </p:nvSpPr>
        <p:spPr>
          <a:xfrm>
            <a:off x="1427468" y="2791212"/>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rPr>
              <a:t>1</a:t>
            </a:r>
            <a:endParaRPr kumimoji="0" lang="zh-CN" altLang="en-US"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endParaRPr>
          </a:p>
        </p:txBody>
      </p:sp>
      <p:sp>
        <p:nvSpPr>
          <p:cNvPr id="10" name="矩形: 圆角 24"/>
          <p:cNvSpPr/>
          <p:nvPr/>
        </p:nvSpPr>
        <p:spPr>
          <a:xfrm>
            <a:off x="1427468" y="3406449"/>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rPr>
              <a:t>2</a:t>
            </a:r>
            <a:endParaRPr kumimoji="0" lang="zh-CN" altLang="en-US"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endParaRPr>
          </a:p>
        </p:txBody>
      </p:sp>
      <p:sp>
        <p:nvSpPr>
          <p:cNvPr id="12" name="矩形: 圆角 25"/>
          <p:cNvSpPr/>
          <p:nvPr/>
        </p:nvSpPr>
        <p:spPr>
          <a:xfrm>
            <a:off x="1427468" y="4127207"/>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rPr>
              <a:t>3</a:t>
            </a:r>
            <a:endParaRPr kumimoji="0" lang="zh-CN" altLang="en-US"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778" y="810431"/>
            <a:ext cx="3853889" cy="5281980"/>
          </a:xfrm>
          <a:prstGeom prst="rect">
            <a:avLst/>
          </a:prstGeom>
        </p:spPr>
      </p:pic>
      <p:sp>
        <p:nvSpPr>
          <p:cNvPr id="13" name="Rectangle 4"/>
          <p:cNvSpPr>
            <a:spLocks noChangeArrowheads="1"/>
          </p:cNvSpPr>
          <p:nvPr/>
        </p:nvSpPr>
        <p:spPr bwMode="auto">
          <a:xfrm>
            <a:off x="1997347" y="4741929"/>
            <a:ext cx="4404101" cy="43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lvl="0" indent="0" eaLnBrk="1" hangingPunct="1">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rPr>
              <a:t>严禁擅自触摸与已无关的设备、设施</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endParaRPr>
          </a:p>
        </p:txBody>
      </p:sp>
      <p:sp>
        <p:nvSpPr>
          <p:cNvPr id="14" name="矩形: 圆角 25"/>
          <p:cNvSpPr/>
          <p:nvPr/>
        </p:nvSpPr>
        <p:spPr>
          <a:xfrm>
            <a:off x="1427468" y="4816719"/>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rPr>
              <a:t>4</a:t>
            </a:r>
            <a:endParaRPr kumimoji="0" lang="zh-CN" altLang="en-US"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endParaRPr>
          </a:p>
        </p:txBody>
      </p:sp>
      <p:sp>
        <p:nvSpPr>
          <p:cNvPr id="15" name="Rectangle 4"/>
          <p:cNvSpPr>
            <a:spLocks noChangeArrowheads="1"/>
          </p:cNvSpPr>
          <p:nvPr/>
        </p:nvSpPr>
        <p:spPr bwMode="auto">
          <a:xfrm>
            <a:off x="1997347" y="5362528"/>
            <a:ext cx="4966048" cy="43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Wingdings" panose="05000000000000000000" pitchFamily="2" charset="2"/>
              <a:buChar char="l"/>
              <a:defRPr sz="2000">
                <a:solidFill>
                  <a:schemeClr val="tx1"/>
                </a:solidFill>
                <a:latin typeface="Calibri" panose="020F0502020204030204" charset="0"/>
                <a:ea typeface="黑体" panose="02010609060101010101" charset="-122"/>
              </a:defRPr>
            </a:lvl1pPr>
            <a:lvl2pPr marL="742950" indent="-285750" eaLnBrk="0" hangingPunct="0">
              <a:spcBef>
                <a:spcPct val="20000"/>
              </a:spcBef>
              <a:buFont typeface="Wingdings" panose="05000000000000000000" pitchFamily="2" charset="2"/>
              <a:buChar char="n"/>
              <a:defRPr>
                <a:solidFill>
                  <a:schemeClr val="tx1"/>
                </a:solidFill>
                <a:latin typeface="Calibri" panose="020F0502020204030204" charset="0"/>
                <a:ea typeface="黑体" panose="02010609060101010101" charset="-122"/>
              </a:defRPr>
            </a:lvl2pPr>
            <a:lvl3pPr marL="1143000" indent="-228600" eaLnBrk="0" hangingPunct="0">
              <a:spcBef>
                <a:spcPct val="20000"/>
              </a:spcBef>
              <a:buFont typeface="Wingdings" panose="05000000000000000000" pitchFamily="2" charset="2"/>
              <a:buChar char="u"/>
              <a:defRPr sz="1600">
                <a:solidFill>
                  <a:schemeClr val="tx1"/>
                </a:solidFill>
                <a:latin typeface="Calibri" panose="020F0502020204030204" charset="0"/>
                <a:ea typeface="黑体" panose="02010609060101010101" charset="-122"/>
              </a:defRPr>
            </a:lvl3pPr>
            <a:lvl4pPr marL="16002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4pPr>
            <a:lvl5pPr marL="2057400" indent="-228600" eaLnBrk="0" hangingPunct="0">
              <a:spcBef>
                <a:spcPct val="20000"/>
              </a:spcBef>
              <a:buFont typeface="Wingdings" panose="05000000000000000000" pitchFamily="2" charset="2"/>
              <a:buChar char="»"/>
              <a:defRPr sz="1400">
                <a:solidFill>
                  <a:schemeClr val="tx1"/>
                </a:solidFill>
                <a:latin typeface="Calibri" panose="020F0502020204030204" charset="0"/>
                <a:ea typeface="黑体" panose="02010609060101010101" charset="-122"/>
              </a:defRPr>
            </a:lvl5pPr>
            <a:lvl6pPr marL="25146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6pPr>
            <a:lvl7pPr marL="29718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7pPr>
            <a:lvl8pPr marL="34290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8pPr>
            <a:lvl9pPr marL="3886200" indent="-228600" eaLnBrk="0" fontAlgn="base" hangingPunct="0">
              <a:spcBef>
                <a:spcPct val="20000"/>
              </a:spcBef>
              <a:spcAft>
                <a:spcPct val="0"/>
              </a:spcAft>
              <a:buFont typeface="Wingdings" panose="05000000000000000000" pitchFamily="2" charset="2"/>
              <a:buChar char="»"/>
              <a:defRPr sz="1400">
                <a:solidFill>
                  <a:schemeClr val="tx1"/>
                </a:solidFill>
                <a:latin typeface="Calibri" panose="020F0502020204030204" charset="0"/>
                <a:ea typeface="黑体" panose="02010609060101010101" charset="-122"/>
              </a:defRPr>
            </a:lvl9pPr>
          </a:lstStyle>
          <a:p>
            <a:pPr marL="0" lvl="0" indent="0" eaLnBrk="1" hangingPunct="1">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rPr>
              <a:t>严禁在工作时间串岗、离岗、睡岗和嬉戏打闹</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ea"/>
            </a:endParaRPr>
          </a:p>
        </p:txBody>
      </p:sp>
      <p:sp>
        <p:nvSpPr>
          <p:cNvPr id="16" name="矩形: 圆角 25"/>
          <p:cNvSpPr/>
          <p:nvPr/>
        </p:nvSpPr>
        <p:spPr>
          <a:xfrm>
            <a:off x="1427468" y="5437318"/>
            <a:ext cx="276952" cy="28452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rPr>
              <a:t>5</a:t>
            </a:r>
            <a:endParaRPr kumimoji="0" lang="zh-CN" altLang="en-US" sz="2400" b="1" i="0" u="none" strike="noStrike" kern="1200" cap="none" spc="0" normalizeH="0" baseline="0" noProof="0" dirty="0">
              <a:ln>
                <a:noFill/>
              </a:ln>
              <a:solidFill>
                <a:prstClr val="white"/>
              </a:solidFill>
              <a:effectLst/>
              <a:uLnTx/>
              <a:uFillTx/>
              <a:ea typeface="字魂35号-经典雅黑" panose="02000000000000000000" pitchFamily="2" charset="-122"/>
              <a:cs typeface="+mn-ea"/>
            </a:endParaRPr>
          </a:p>
        </p:txBody>
      </p:sp>
    </p:spTree>
  </p:cSld>
  <p:clrMapOvr>
    <a:masterClrMapping/>
  </p:clrMapOvr>
  <p:transition spd="slow" advClick="0" advTm="1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par>
                          <p:cTn id="19" fill="hold">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2" grpId="0" animBg="1"/>
      <p:bldP spid="13" grpId="0"/>
      <p:bldP spid="14" grpId="0" animBg="1"/>
      <p:bldP spid="15"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蓝色背景"/>
          <p:cNvPicPr>
            <a:picLocks noChangeAspect="1"/>
          </p:cNvPicPr>
          <p:nvPr/>
        </p:nvPicPr>
        <p:blipFill>
          <a:blip r:embed="rId1"/>
          <a:stretch>
            <a:fillRect/>
          </a:stretch>
        </p:blipFill>
        <p:spPr>
          <a:xfrm>
            <a:off x="-34925" y="-3175"/>
            <a:ext cx="12226925" cy="6873875"/>
          </a:xfrm>
          <a:prstGeom prst="rect">
            <a:avLst/>
          </a:prstGeom>
        </p:spPr>
      </p:pic>
      <p:pic>
        <p:nvPicPr>
          <p:cNvPr id="9" name="5caaba5e41e4a">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09602" y="6064347"/>
            <a:ext cx="609600" cy="609600"/>
          </a:xfrm>
          <a:prstGeom prst="rect">
            <a:avLst/>
          </a:prstGeom>
        </p:spPr>
      </p:pic>
      <p:sp>
        <p:nvSpPr>
          <p:cNvPr id="2" name="文本框 1" descr="7b0a2020202022776f7264617274223a20227b5c2269645c223a32353030323136382c5c227469645c223a5c225c227d220a7d0a"/>
          <p:cNvSpPr txBox="1"/>
          <p:nvPr/>
        </p:nvSpPr>
        <p:spPr>
          <a:xfrm>
            <a:off x="-34925" y="1617980"/>
            <a:ext cx="12226290" cy="1861185"/>
          </a:xfrm>
          <a:prstGeom prst="rect">
            <a:avLst/>
          </a:prstGeom>
          <a:noFill/>
          <a:ln w="19050">
            <a:noFill/>
          </a:ln>
        </p:spPr>
        <p:txBody>
          <a:bodyPr wrap="square" rtlCol="0">
            <a:spAutoFit/>
          </a:bodyPr>
          <a:lstStyle/>
          <a:p>
            <a:pPr algn="ctr"/>
            <a:r>
              <a:rPr lang="zh-CN" altLang="en-US" sz="11500">
                <a:ln w="53975" cap="sq">
                  <a:noFill/>
                  <a:miter lim="800000"/>
                </a:ln>
                <a:gradFill>
                  <a:gsLst>
                    <a:gs pos="10000">
                      <a:srgbClr val="FB5E17"/>
                    </a:gs>
                    <a:gs pos="82000">
                      <a:srgbClr val="CD0014"/>
                    </a:gs>
                  </a:gsLst>
                  <a:lin ang="5400000" scaled="0"/>
                </a:gradFill>
                <a:latin typeface="汉仪力量黑简" panose="00020600040101010101" charset="-122"/>
                <a:ea typeface="汉仪力量黑简" panose="00020600040101010101" charset="-122"/>
                <a:cs typeface="汉仪力量黑简" panose="00020600040101010101" charset="-122"/>
                <a:sym typeface="+mn-ea"/>
              </a:rPr>
              <a:t>感谢聆听</a:t>
            </a:r>
            <a:endParaRPr lang="zh-CN" altLang="en-US" sz="11500">
              <a:ln w="53975" cap="sq">
                <a:noFill/>
                <a:miter lim="800000"/>
              </a:ln>
              <a:gradFill>
                <a:gsLst>
                  <a:gs pos="10000">
                    <a:srgbClr val="FB5E17"/>
                  </a:gs>
                  <a:gs pos="82000">
                    <a:srgbClr val="CD0014"/>
                  </a:gs>
                </a:gsLst>
                <a:lin ang="5400000" scaled="0"/>
              </a:gradFill>
              <a:latin typeface="汉仪力量黑简" panose="00020600040101010101" charset="-122"/>
              <a:ea typeface="汉仪力量黑简" panose="00020600040101010101" charset="-122"/>
              <a:cs typeface="汉仪力量黑简" panose="00020600040101010101" charset="-122"/>
              <a:sym typeface="+mn-ea"/>
            </a:endParaRPr>
          </a:p>
        </p:txBody>
      </p:sp>
      <p:pic>
        <p:nvPicPr>
          <p:cNvPr id="7" name="图片 6" descr="红旗11"/>
          <p:cNvPicPr>
            <a:picLocks noChangeAspect="1"/>
          </p:cNvPicPr>
          <p:nvPr/>
        </p:nvPicPr>
        <p:blipFill>
          <a:blip r:embed="rId5"/>
          <a:stretch>
            <a:fillRect/>
          </a:stretch>
        </p:blipFill>
        <p:spPr>
          <a:xfrm>
            <a:off x="-34290" y="0"/>
            <a:ext cx="4460240" cy="1551305"/>
          </a:xfrm>
          <a:prstGeom prst="rect">
            <a:avLst/>
          </a:prstGeom>
        </p:spPr>
      </p:pic>
      <p:grpSp>
        <p:nvGrpSpPr>
          <p:cNvPr id="15" name="组合 14"/>
          <p:cNvGrpSpPr/>
          <p:nvPr/>
        </p:nvGrpSpPr>
        <p:grpSpPr>
          <a:xfrm>
            <a:off x="1583055" y="3474085"/>
            <a:ext cx="8939530" cy="533400"/>
            <a:chOff x="2687" y="5961"/>
            <a:chExt cx="12524" cy="840"/>
          </a:xfrm>
        </p:grpSpPr>
        <p:grpSp>
          <p:nvGrpSpPr>
            <p:cNvPr id="13" name="组合 12"/>
            <p:cNvGrpSpPr/>
            <p:nvPr/>
          </p:nvGrpSpPr>
          <p:grpSpPr>
            <a:xfrm>
              <a:off x="3334" y="5961"/>
              <a:ext cx="11196" cy="840"/>
              <a:chOff x="2944" y="5826"/>
              <a:chExt cx="13179" cy="1425"/>
            </a:xfrm>
          </p:grpSpPr>
          <p:sp>
            <p:nvSpPr>
              <p:cNvPr id="10" name="矩形 9"/>
              <p:cNvSpPr/>
              <p:nvPr/>
            </p:nvSpPr>
            <p:spPr>
              <a:xfrm>
                <a:off x="3758" y="5826"/>
                <a:ext cx="10769" cy="1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944" y="5826"/>
                <a:ext cx="2959" cy="142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nvSpPr>
            <p:spPr>
              <a:xfrm flipH="1">
                <a:off x="13164" y="5826"/>
                <a:ext cx="2959" cy="142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687" y="6031"/>
              <a:ext cx="12524" cy="725"/>
            </a:xfrm>
            <a:prstGeom prst="rect">
              <a:avLst/>
            </a:prstGeom>
            <a:noFill/>
          </p:spPr>
          <p:txBody>
            <a:bodyPr wrap="square" rtlCol="0">
              <a:spAutoFit/>
            </a:bodyPr>
            <a:lstStyle/>
            <a:p>
              <a:pPr algn="ctr"/>
              <a:r>
                <a:rPr lang="en-US" altLang="zh-CN"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2400" b="1" dirty="0">
                  <a:solidFill>
                    <a:schemeClr val="bg1"/>
                  </a:solidFill>
                  <a:sym typeface="+mn-ea"/>
                </a:rPr>
                <a:t>人人讲安全、个个会应急</a:t>
              </a:r>
              <a:r>
                <a:rPr lang="en-US" altLang="zh-CN" sz="2400" b="1" dirty="0">
                  <a:solidFill>
                    <a:schemeClr val="bg1"/>
                  </a:solidFill>
                  <a:sym typeface="+mn-ea"/>
                </a:rPr>
                <a:t>——</a:t>
              </a:r>
              <a:r>
                <a:rPr lang="zh-CN" altLang="en-US" sz="2400" b="1" dirty="0">
                  <a:solidFill>
                    <a:schemeClr val="bg1"/>
                  </a:solidFill>
                  <a:sym typeface="+mn-ea"/>
                </a:rPr>
                <a:t>排查整治风险隐患</a:t>
              </a:r>
              <a:r>
                <a:rPr lang="en-US" altLang="zh-CN"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a:t>
              </a:r>
              <a:endParaRPr lang="en-US" altLang="zh-CN" sz="24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pic>
        <p:nvPicPr>
          <p:cNvPr id="20" name="图片 19" descr="红色建筑剪影3481"/>
          <p:cNvPicPr>
            <a:picLocks noChangeAspect="1"/>
          </p:cNvPicPr>
          <p:nvPr/>
        </p:nvPicPr>
        <p:blipFill>
          <a:blip r:embed="rId6"/>
          <a:srcRect t="33594" b="23167"/>
          <a:stretch>
            <a:fillRect/>
          </a:stretch>
        </p:blipFill>
        <p:spPr>
          <a:xfrm>
            <a:off x="1509395" y="4885690"/>
            <a:ext cx="5480050" cy="1692275"/>
          </a:xfrm>
          <a:prstGeom prst="rect">
            <a:avLst/>
          </a:prstGeom>
        </p:spPr>
      </p:pic>
      <p:pic>
        <p:nvPicPr>
          <p:cNvPr id="21" name="图片 20" descr="底部飘带光泽"/>
          <p:cNvPicPr>
            <a:picLocks noChangeAspect="1"/>
          </p:cNvPicPr>
          <p:nvPr/>
        </p:nvPicPr>
        <p:blipFill>
          <a:blip r:embed="rId7"/>
          <a:stretch>
            <a:fillRect/>
          </a:stretch>
        </p:blipFill>
        <p:spPr>
          <a:xfrm>
            <a:off x="-34925" y="5775325"/>
            <a:ext cx="12227560" cy="1095375"/>
          </a:xfrm>
          <a:prstGeom prst="rect">
            <a:avLst/>
          </a:prstGeom>
        </p:spPr>
      </p:pic>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750" fill="hold"/>
                                        <p:tgtEl>
                                          <p:spTgt spid="19"/>
                                        </p:tgtEl>
                                        <p:attrNameLst>
                                          <p:attrName>ppt_w</p:attrName>
                                        </p:attrNameLst>
                                      </p:cBhvr>
                                      <p:tavLst>
                                        <p:tav tm="0">
                                          <p:val>
                                            <p:fltVal val="0"/>
                                          </p:val>
                                        </p:tav>
                                        <p:tav tm="100000">
                                          <p:val>
                                            <p:strVal val="#ppt_w"/>
                                          </p:val>
                                        </p:tav>
                                      </p:tavLst>
                                    </p:anim>
                                    <p:anim calcmode="lin" valueType="num">
                                      <p:cBhvr>
                                        <p:cTn id="11" dur="750" fill="hold"/>
                                        <p:tgtEl>
                                          <p:spTgt spid="19"/>
                                        </p:tgtEl>
                                        <p:attrNameLst>
                                          <p:attrName>ppt_h</p:attrName>
                                        </p:attrNameLst>
                                      </p:cBhvr>
                                      <p:tavLst>
                                        <p:tav tm="0">
                                          <p:val>
                                            <p:fltVal val="0"/>
                                          </p:val>
                                        </p:tav>
                                        <p:tav tm="100000">
                                          <p:val>
                                            <p:strVal val="#ppt_h"/>
                                          </p:val>
                                        </p:tav>
                                      </p:tavLst>
                                    </p:anim>
                                    <p:animEffect transition="in" filter="fade">
                                      <p:cBhvr>
                                        <p:cTn id="12" dur="750"/>
                                        <p:tgtEl>
                                          <p:spTgt spid="19"/>
                                        </p:tgtEl>
                                      </p:cBhvr>
                                    </p:animEffect>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19"/>
                                        </p:tgtEl>
                                      </p:cBhvr>
                                    </p:animEffect>
                                    <p:animScale>
                                      <p:cBhvr>
                                        <p:cTn id="16"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02"/>
          <p:cNvSpPr txBox="1"/>
          <p:nvPr/>
        </p:nvSpPr>
        <p:spPr>
          <a:xfrm>
            <a:off x="673664" y="2420888"/>
            <a:ext cx="10669693" cy="2679065"/>
          </a:xfrm>
          <a:prstGeom prst="rect">
            <a:avLst/>
          </a:prstGeom>
          <a:solidFill>
            <a:srgbClr val="C00000"/>
          </a:solidFill>
        </p:spPr>
        <p:txBody>
          <a:bodyPr wrap="square" lIns="91406" tIns="45702" rIns="91406" bIns="45702">
            <a:spAutoFit/>
          </a:bodyPr>
          <a:lstStyle/>
          <a:p>
            <a:pPr marL="0" indent="0" algn="just" eaLnBrk="1" latinLnBrk="0" hangingPunct="1">
              <a:lnSpc>
                <a:spcPct val="150000"/>
              </a:lnSpc>
            </a:pPr>
            <a:r>
              <a:rPr lang="en-US" altLang="zh-CN" sz="1865">
                <a:solidFill>
                  <a:schemeClr val="bg1"/>
                </a:solidFill>
                <a:latin typeface="Times New Roman" panose="02020603050405020304" pitchFamily="18" charset="0"/>
                <a:ea typeface="微软雅黑" panose="020B0503020204020204" pitchFamily="34" charset="-122"/>
                <a:sym typeface="+mn-ea"/>
              </a:rPr>
              <a:t>        </a:t>
            </a:r>
            <a:r>
              <a:rPr lang="zh-CN" altLang="en-US" sz="1865">
                <a:solidFill>
                  <a:schemeClr val="bg1"/>
                </a:solidFill>
                <a:latin typeface="Times New Roman" panose="02020603050405020304" pitchFamily="18" charset="0"/>
                <a:ea typeface="微软雅黑" panose="020B0503020204020204" pitchFamily="34" charset="-122"/>
                <a:sym typeface="+mn-ea"/>
              </a:rPr>
              <a:t>各地区、各有关部门和单位要组织学习习近平总书记关于安全生产重要论述和重要指示批示精神，各地安委会要以《深入学习贯彻习近平关于应急管理的重要论述》为重点，开展专题研讨、集中宣讲、辅导报告，全面领会习近平总书记关于安全生产重要论述的精髓要义，把理论学习成果转化为谋划推动工作的创新思路、务实举措、有效方法。企事业单位主要负责人要组织开展“安全生产大家谈”“班前会”“以案普法”等活动，组织观看“安全生产月”主题宣传片、《安全生产 责任在肩》警示教育片、事故警示教育片、典型案例解析片和“全民安全公开课”等，推动树牢安全发展理念。</a:t>
            </a:r>
            <a:endParaRPr lang="zh-CN" altLang="en-US" sz="1865">
              <a:solidFill>
                <a:schemeClr val="bg1"/>
              </a:solidFill>
              <a:latin typeface="Times New Roman" panose="02020603050405020304" pitchFamily="18" charset="0"/>
              <a:ea typeface="微软雅黑" panose="020B0503020204020204" pitchFamily="34" charset="-122"/>
              <a:sym typeface="+mn-ea"/>
            </a:endParaRPr>
          </a:p>
        </p:txBody>
      </p:sp>
      <p:grpSp>
        <p:nvGrpSpPr>
          <p:cNvPr id="3" name="组合 2"/>
          <p:cNvGrpSpPr/>
          <p:nvPr/>
        </p:nvGrpSpPr>
        <p:grpSpPr>
          <a:xfrm>
            <a:off x="143339" y="68627"/>
            <a:ext cx="6154417" cy="810317"/>
            <a:chOff x="239823" y="11641"/>
            <a:chExt cx="4615813" cy="607738"/>
          </a:xfrm>
        </p:grpSpPr>
        <p:sp>
          <p:nvSpPr>
            <p:cNvPr id="9" name="对角圆角矩形 9"/>
            <p:cNvSpPr/>
            <p:nvPr/>
          </p:nvSpPr>
          <p:spPr bwMode="auto">
            <a:xfrm>
              <a:off x="239823" y="98428"/>
              <a:ext cx="4509135" cy="434340"/>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eaLnBrk="1" hangingPunct="1">
                <a:defRPr/>
              </a:pPr>
              <a:endParaRPr lang="zh-CN" altLang="en-US" sz="2135"/>
            </a:p>
          </p:txBody>
        </p:sp>
        <p:pic>
          <p:nvPicPr>
            <p:cNvPr id="10" name="Picture 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870" y="11641"/>
              <a:ext cx="594035" cy="60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8"/>
            <p:cNvSpPr>
              <a:spLocks noChangeArrowheads="1"/>
            </p:cNvSpPr>
            <p:nvPr/>
          </p:nvSpPr>
          <p:spPr bwMode="auto">
            <a:xfrm>
              <a:off x="902761" y="76887"/>
              <a:ext cx="3952875" cy="47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06" tIns="81254" rIns="162506" bIns="81254">
              <a:spAutoFit/>
            </a:bodyPr>
            <a:lstStyle>
              <a:lvl1pPr defTabSz="913130">
                <a:defRPr sz="2400">
                  <a:solidFill>
                    <a:schemeClr val="tx1"/>
                  </a:solidFill>
                  <a:latin typeface="Arial" panose="020B0604020202020204" pitchFamily="34" charset="0"/>
                  <a:ea typeface="宋体" panose="02010600030101010101" pitchFamily="2" charset="-122"/>
                </a:defRPr>
              </a:lvl1pPr>
              <a:lvl2pPr marL="742950" indent="-285750" defTabSz="913130">
                <a:defRPr sz="2400">
                  <a:solidFill>
                    <a:schemeClr val="tx1"/>
                  </a:solidFill>
                  <a:latin typeface="Arial" panose="020B0604020202020204" pitchFamily="34" charset="0"/>
                  <a:ea typeface="宋体" panose="02010600030101010101" pitchFamily="2" charset="-122"/>
                </a:defRPr>
              </a:lvl2pPr>
              <a:lvl3pPr marL="1143000" indent="-228600" defTabSz="913130">
                <a:defRPr sz="2400">
                  <a:solidFill>
                    <a:schemeClr val="tx1"/>
                  </a:solidFill>
                  <a:latin typeface="Arial" panose="020B0604020202020204" pitchFamily="34" charset="0"/>
                  <a:ea typeface="宋体" panose="02010600030101010101" pitchFamily="2" charset="-122"/>
                </a:defRPr>
              </a:lvl3pPr>
              <a:lvl4pPr marL="1600200" indent="-228600" defTabSz="913130">
                <a:defRPr sz="2400">
                  <a:solidFill>
                    <a:schemeClr val="tx1"/>
                  </a:solidFill>
                  <a:latin typeface="Arial" panose="020B0604020202020204" pitchFamily="34" charset="0"/>
                  <a:ea typeface="宋体" panose="02010600030101010101" pitchFamily="2" charset="-122"/>
                </a:defRPr>
              </a:lvl4pPr>
              <a:lvl5pPr marL="2057400" indent="-228600" defTabSz="913130">
                <a:defRPr sz="24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en-US" altLang="zh-CN"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2026年</a:t>
              </a:r>
              <a:r>
                <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安全生产月有关要求</a:t>
              </a:r>
              <a:endPar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endParaRPr>
            </a:p>
          </p:txBody>
        </p:sp>
      </p:grpSp>
      <p:sp>
        <p:nvSpPr>
          <p:cNvPr id="2" name="文本框 1"/>
          <p:cNvSpPr txBox="1"/>
          <p:nvPr/>
        </p:nvSpPr>
        <p:spPr>
          <a:xfrm>
            <a:off x="695541" y="1628128"/>
            <a:ext cx="11408833" cy="449580"/>
          </a:xfrm>
          <a:prstGeom prst="rect">
            <a:avLst/>
          </a:prstGeom>
          <a:noFill/>
        </p:spPr>
        <p:txBody>
          <a:bodyPr wrap="square" lIns="121889" tIns="60944" rIns="121889" bIns="60944" rtlCol="0">
            <a:spAutoFit/>
          </a:bodyPr>
          <a:lstStyle/>
          <a:p>
            <a:pPr algn="l">
              <a:buClrTx/>
              <a:buSzTx/>
              <a:buFontTx/>
            </a:pP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一、</a:t>
            </a: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深入宣传贯彻习近平总书记关于安全生产重要论述</a:t>
            </a:r>
            <a:endPar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02"/>
          <p:cNvSpPr txBox="1"/>
          <p:nvPr/>
        </p:nvSpPr>
        <p:spPr>
          <a:xfrm>
            <a:off x="618915" y="2373209"/>
            <a:ext cx="10952480" cy="3542030"/>
          </a:xfrm>
          <a:prstGeom prst="rect">
            <a:avLst/>
          </a:prstGeom>
          <a:solidFill>
            <a:srgbClr val="C00000"/>
          </a:solidFill>
        </p:spPr>
        <p:txBody>
          <a:bodyPr wrap="square" lIns="91406" tIns="45702" rIns="91406" bIns="45702">
            <a:spAutoFit/>
          </a:bodyPr>
          <a:lstStyle/>
          <a:p>
            <a:pPr algn="just" defTabSz="685800">
              <a:lnSpc>
                <a:spcPct val="150000"/>
              </a:lnSpc>
              <a:defRPr/>
            </a:pPr>
            <a:r>
              <a:rPr lang="en-US" sz="1865" dirty="0">
                <a:solidFill>
                  <a:schemeClr val="bg1"/>
                </a:solidFill>
                <a:latin typeface="Times New Roman" panose="02020603050405020304" pitchFamily="18" charset="0"/>
                <a:ea typeface="微软雅黑" panose="020B0503020204020204" pitchFamily="34" charset="-122"/>
                <a:sym typeface="+mn-ea"/>
              </a:rPr>
              <a:t>        </a:t>
            </a:r>
            <a:r>
              <a:rPr sz="1865" dirty="0" err="1">
                <a:solidFill>
                  <a:schemeClr val="bg1"/>
                </a:solidFill>
                <a:latin typeface="Times New Roman" panose="02020603050405020304" pitchFamily="18" charset="0"/>
                <a:ea typeface="微软雅黑" panose="020B0503020204020204" pitchFamily="34" charset="-122"/>
                <a:sym typeface="+mn-ea"/>
              </a:rPr>
              <a:t>各地区、各有关部门和单位要聚焦</a:t>
            </a:r>
            <a:r>
              <a:rPr sz="1865" dirty="0">
                <a:solidFill>
                  <a:schemeClr val="bg1"/>
                </a:solidFill>
                <a:latin typeface="Times New Roman" panose="02020603050405020304" pitchFamily="18" charset="0"/>
                <a:ea typeface="微软雅黑" panose="020B0503020204020204" pitchFamily="34" charset="-122"/>
                <a:sym typeface="+mn-ea"/>
              </a:rPr>
              <a:t>“</a:t>
            </a:r>
            <a:r>
              <a:rPr lang="zh-CN" altLang="en-US" sz="1865" dirty="0">
                <a:solidFill>
                  <a:schemeClr val="bg1"/>
                </a:solidFill>
                <a:latin typeface="Times New Roman" panose="02020603050405020304" pitchFamily="18" charset="0"/>
                <a:ea typeface="微软雅黑" panose="020B0503020204020204" pitchFamily="34" charset="-122"/>
                <a:sym typeface="+mn-ea"/>
              </a:rPr>
              <a:t>查找身边安全隐患</a:t>
            </a:r>
            <a:r>
              <a:rPr sz="1865" dirty="0">
                <a:solidFill>
                  <a:schemeClr val="bg1"/>
                </a:solidFill>
                <a:latin typeface="Times New Roman" panose="02020603050405020304" pitchFamily="18" charset="0"/>
                <a:ea typeface="微软雅黑" panose="020B0503020204020204" pitchFamily="34" charset="-122"/>
                <a:sym typeface="+mn-ea"/>
              </a:rPr>
              <a:t>”这一主要内容，组织开展宣传和演练。充分利用海报、动漫、短视频等多元化形式，讲解生命通道标识的含义和识别方法、保持畅通的必要性和法律责任，通过各类新媒体平台、交通枢纽电子屏、户外楼宇大屏等多样化载体广泛传播，扩大“</a:t>
            </a:r>
            <a:r>
              <a:rPr lang="zh-CN" altLang="en-US" sz="1865" dirty="0">
                <a:solidFill>
                  <a:schemeClr val="bg1"/>
                </a:solidFill>
                <a:latin typeface="Times New Roman" panose="02020603050405020304" pitchFamily="18" charset="0"/>
                <a:ea typeface="微软雅黑" panose="020B0503020204020204" pitchFamily="34" charset="-122"/>
                <a:sym typeface="+mn-ea"/>
              </a:rPr>
              <a:t>查找身边安全隐患</a:t>
            </a:r>
            <a:r>
              <a:rPr sz="1865" dirty="0">
                <a:solidFill>
                  <a:schemeClr val="bg1"/>
                </a:solidFill>
                <a:latin typeface="Times New Roman" panose="02020603050405020304" pitchFamily="18" charset="0"/>
                <a:ea typeface="微软雅黑" panose="020B0503020204020204" pitchFamily="34" charset="-122"/>
                <a:sym typeface="+mn-ea"/>
              </a:rPr>
              <a:t>”的宣传面、影响力。联合相关部门组织开展模拟火灾和地震等场景的应急疏散演练、线上避险逃生公开课、避险逃生知识竞答等活动，突出生命通道在避险逃生和应急救援中的关键作用，强化公众不占用、不堵塞的安全意识，宣传应急疏散知识与技能，增强公众应对突发事件的避险能力。充分运用举报奖励机制，鼓励广大群众积极举报身边，特别是“九小场所”、多业态混合生产经营场所、人员密集场所堵塞“生命通道”的安全隐患，争做公共安全的吹哨人。</a:t>
            </a:r>
            <a:endParaRPr sz="1865" dirty="0">
              <a:solidFill>
                <a:schemeClr val="bg1"/>
              </a:solidFill>
              <a:latin typeface="Times New Roman" panose="02020603050405020304" pitchFamily="18" charset="0"/>
              <a:ea typeface="微软雅黑" panose="020B0503020204020204" pitchFamily="34" charset="-122"/>
              <a:sym typeface="+mn-ea"/>
            </a:endParaRPr>
          </a:p>
        </p:txBody>
      </p:sp>
      <p:sp>
        <p:nvSpPr>
          <p:cNvPr id="2" name="文本框 1"/>
          <p:cNvSpPr txBox="1"/>
          <p:nvPr/>
        </p:nvSpPr>
        <p:spPr>
          <a:xfrm>
            <a:off x="618913" y="1534161"/>
            <a:ext cx="11134513" cy="449580"/>
          </a:xfrm>
          <a:prstGeom prst="rect">
            <a:avLst/>
          </a:prstGeom>
          <a:noFill/>
        </p:spPr>
        <p:txBody>
          <a:bodyPr wrap="square" lIns="121889" tIns="60944" rIns="121889" bIns="60944" rtlCol="0">
            <a:spAutoFit/>
          </a:bodyPr>
          <a:lstStyle/>
          <a:p>
            <a:pPr algn="l">
              <a:buClrTx/>
              <a:buSzTx/>
              <a:buFontTx/>
            </a:pP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组织开展查找身边安全隐患宣传和演练</a:t>
            </a:r>
            <a:endPar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nvGrpSpPr>
        <p:grpSpPr>
          <a:xfrm>
            <a:off x="143339" y="68627"/>
            <a:ext cx="6012180" cy="810317"/>
            <a:chOff x="239823" y="11641"/>
            <a:chExt cx="4509135" cy="607738"/>
          </a:xfrm>
        </p:grpSpPr>
        <p:sp>
          <p:nvSpPr>
            <p:cNvPr id="8" name="对角圆角矩形 9"/>
            <p:cNvSpPr/>
            <p:nvPr/>
          </p:nvSpPr>
          <p:spPr bwMode="auto">
            <a:xfrm>
              <a:off x="239823" y="98428"/>
              <a:ext cx="4509135" cy="434340"/>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eaLnBrk="1" hangingPunct="1">
                <a:defRPr/>
              </a:pPr>
              <a:endParaRPr lang="zh-CN" altLang="en-US" sz="2135"/>
            </a:p>
          </p:txBody>
        </p:sp>
        <p:pic>
          <p:nvPicPr>
            <p:cNvPr id="9" name="Picture 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870" y="11641"/>
              <a:ext cx="594035" cy="60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18"/>
          <p:cNvSpPr>
            <a:spLocks noChangeArrowheads="1"/>
          </p:cNvSpPr>
          <p:nvPr/>
        </p:nvSpPr>
        <p:spPr bwMode="auto">
          <a:xfrm>
            <a:off x="1027256" y="155622"/>
            <a:ext cx="5270500" cy="63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06" tIns="81254" rIns="162506" bIns="81254">
            <a:spAutoFit/>
          </a:bodyPr>
          <a:lstStyle>
            <a:lvl1pPr defTabSz="913130">
              <a:defRPr sz="2400">
                <a:solidFill>
                  <a:schemeClr val="tx1"/>
                </a:solidFill>
                <a:latin typeface="Arial" panose="020B0604020202020204" pitchFamily="34" charset="0"/>
                <a:ea typeface="宋体" panose="02010600030101010101" pitchFamily="2" charset="-122"/>
              </a:defRPr>
            </a:lvl1pPr>
            <a:lvl2pPr marL="742950" indent="-285750" defTabSz="913130">
              <a:defRPr sz="2400">
                <a:solidFill>
                  <a:schemeClr val="tx1"/>
                </a:solidFill>
                <a:latin typeface="Arial" panose="020B0604020202020204" pitchFamily="34" charset="0"/>
                <a:ea typeface="宋体" panose="02010600030101010101" pitchFamily="2" charset="-122"/>
              </a:defRPr>
            </a:lvl2pPr>
            <a:lvl3pPr marL="1143000" indent="-228600" defTabSz="913130">
              <a:defRPr sz="2400">
                <a:solidFill>
                  <a:schemeClr val="tx1"/>
                </a:solidFill>
                <a:latin typeface="Arial" panose="020B0604020202020204" pitchFamily="34" charset="0"/>
                <a:ea typeface="宋体" panose="02010600030101010101" pitchFamily="2" charset="-122"/>
              </a:defRPr>
            </a:lvl3pPr>
            <a:lvl4pPr marL="1600200" indent="-228600" defTabSz="913130">
              <a:defRPr sz="2400">
                <a:solidFill>
                  <a:schemeClr val="tx1"/>
                </a:solidFill>
                <a:latin typeface="Arial" panose="020B0604020202020204" pitchFamily="34" charset="0"/>
                <a:ea typeface="宋体" panose="02010600030101010101" pitchFamily="2" charset="-122"/>
              </a:defRPr>
            </a:lvl4pPr>
            <a:lvl5pPr marL="2057400" indent="-228600" defTabSz="913130">
              <a:defRPr sz="24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en-US" altLang="zh-CN"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2026年</a:t>
            </a:r>
            <a:r>
              <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安全生产月有关要求</a:t>
            </a:r>
            <a:endPar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02"/>
          <p:cNvSpPr txBox="1"/>
          <p:nvPr/>
        </p:nvSpPr>
        <p:spPr>
          <a:xfrm>
            <a:off x="618915" y="2373209"/>
            <a:ext cx="10952480" cy="3542030"/>
          </a:xfrm>
          <a:prstGeom prst="rect">
            <a:avLst/>
          </a:prstGeom>
          <a:solidFill>
            <a:srgbClr val="C00000"/>
          </a:solidFill>
        </p:spPr>
        <p:txBody>
          <a:bodyPr wrap="square" lIns="91406" tIns="45702" rIns="91406" bIns="45702">
            <a:spAutoFit/>
          </a:bodyPr>
          <a:lstStyle/>
          <a:p>
            <a:pPr indent="0" algn="just" fontAlgn="auto">
              <a:lnSpc>
                <a:spcPct val="150000"/>
              </a:lnSpc>
              <a:buClrTx/>
              <a:buSzTx/>
              <a:buFontTx/>
            </a:pPr>
            <a:r>
              <a:rPr lang="en-US" sz="1865" dirty="0">
                <a:solidFill>
                  <a:schemeClr val="bg1"/>
                </a:solidFill>
                <a:latin typeface="Times New Roman" panose="02020603050405020304" pitchFamily="18" charset="0"/>
                <a:ea typeface="微软雅黑" panose="020B0503020204020204" pitchFamily="34" charset="-122"/>
                <a:sym typeface="+mn-ea"/>
              </a:rPr>
              <a:t>        </a:t>
            </a:r>
            <a:r>
              <a:rPr sz="1865" dirty="0">
                <a:solidFill>
                  <a:schemeClr val="bg1"/>
                </a:solidFill>
                <a:latin typeface="Times New Roman" panose="02020603050405020304" pitchFamily="18" charset="0"/>
                <a:ea typeface="微软雅黑" panose="020B0503020204020204" pitchFamily="34" charset="-122"/>
                <a:sym typeface="+mn-ea"/>
              </a:rPr>
              <a:t>6月16日，在四川省成都市组织开展全国“安全宣传咨询日”主场活动。各地安委会和企业要结合工作实际，组织开展“安全宣传咨询日”活动，现场播放“安全生产月”活动宣传片和公益广告，围绕“人人讲安全、个个会应急——</a:t>
            </a:r>
            <a:r>
              <a:rPr lang="zh-CN" altLang="en-US" sz="1865" dirty="0">
                <a:solidFill>
                  <a:schemeClr val="bg1"/>
                </a:solidFill>
                <a:latin typeface="Times New Roman" panose="02020603050405020304" pitchFamily="18" charset="0"/>
                <a:ea typeface="微软雅黑" panose="020B0503020204020204" pitchFamily="34" charset="-122"/>
                <a:sym typeface="+mn-ea"/>
              </a:rPr>
              <a:t>查找身边安全隐患</a:t>
            </a:r>
            <a:r>
              <a:rPr sz="1865" dirty="0">
                <a:solidFill>
                  <a:schemeClr val="bg1"/>
                </a:solidFill>
                <a:latin typeface="Times New Roman" panose="02020603050405020304" pitchFamily="18" charset="0"/>
                <a:ea typeface="微软雅黑" panose="020B0503020204020204" pitchFamily="34" charset="-122"/>
                <a:sym typeface="+mn-ea"/>
              </a:rPr>
              <a:t>”活动主题，举行安全倡议、安全宣誓和安全文化特色文艺演出等活动，布置展板、模型或VR体验区，展示不同类型建筑的生命通道布局、标识，设立咨询台，由专业人员解答公众关于家庭、社区、工作场所生命通道自查、自改、报修等问题，提供个性化服务。鼓励各类安全科普宣教和体验基地免费向社会公众开放，发动安全领域专家和时代楷模、最美应急管理工作者等具有影响力的社会公众人物集中开展安全宣传。积极营造全社会关注、全民参与的良好氛围，努力提高全民安全素质和社会整体安全水平。</a:t>
            </a:r>
            <a:endParaRPr sz="1865" dirty="0">
              <a:solidFill>
                <a:schemeClr val="bg1"/>
              </a:solidFill>
              <a:latin typeface="Times New Roman" panose="02020603050405020304" pitchFamily="18" charset="0"/>
              <a:ea typeface="微软雅黑" panose="020B0503020204020204" pitchFamily="34" charset="-122"/>
              <a:sym typeface="+mn-ea"/>
            </a:endParaRPr>
          </a:p>
        </p:txBody>
      </p:sp>
      <p:sp>
        <p:nvSpPr>
          <p:cNvPr id="2" name="文本框 1"/>
          <p:cNvSpPr txBox="1"/>
          <p:nvPr/>
        </p:nvSpPr>
        <p:spPr>
          <a:xfrm>
            <a:off x="618913" y="1534161"/>
            <a:ext cx="11134513" cy="449580"/>
          </a:xfrm>
          <a:prstGeom prst="rect">
            <a:avLst/>
          </a:prstGeom>
          <a:noFill/>
        </p:spPr>
        <p:txBody>
          <a:bodyPr wrap="square" lIns="121889" tIns="60944" rIns="121889" bIns="60944" rtlCol="0">
            <a:spAutoFit/>
          </a:bodyPr>
          <a:lstStyle/>
          <a:p>
            <a:pPr algn="l">
              <a:buClrTx/>
              <a:buSzTx/>
              <a:buFontTx/>
            </a:pP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三、</a:t>
            </a: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开展“安全宣传咨询日”活动</a:t>
            </a:r>
            <a:endPar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nvGrpSpPr>
        <p:grpSpPr>
          <a:xfrm>
            <a:off x="143339" y="68627"/>
            <a:ext cx="6012180" cy="810317"/>
            <a:chOff x="239823" y="11641"/>
            <a:chExt cx="4509135" cy="607738"/>
          </a:xfrm>
        </p:grpSpPr>
        <p:sp>
          <p:nvSpPr>
            <p:cNvPr id="8" name="对角圆角矩形 9"/>
            <p:cNvSpPr/>
            <p:nvPr/>
          </p:nvSpPr>
          <p:spPr bwMode="auto">
            <a:xfrm>
              <a:off x="239823" y="98428"/>
              <a:ext cx="4509135" cy="434340"/>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eaLnBrk="1" hangingPunct="1">
                <a:defRPr/>
              </a:pPr>
              <a:endParaRPr lang="zh-CN" altLang="en-US" sz="2135"/>
            </a:p>
          </p:txBody>
        </p:sp>
        <p:pic>
          <p:nvPicPr>
            <p:cNvPr id="9" name="Picture 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870" y="11641"/>
              <a:ext cx="594035" cy="60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18"/>
          <p:cNvSpPr>
            <a:spLocks noChangeArrowheads="1"/>
          </p:cNvSpPr>
          <p:nvPr/>
        </p:nvSpPr>
        <p:spPr bwMode="auto">
          <a:xfrm>
            <a:off x="1027256" y="155622"/>
            <a:ext cx="5270500" cy="63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06" tIns="81254" rIns="162506" bIns="81254">
            <a:spAutoFit/>
          </a:bodyPr>
          <a:lstStyle>
            <a:lvl1pPr defTabSz="913130">
              <a:defRPr sz="2400">
                <a:solidFill>
                  <a:schemeClr val="tx1"/>
                </a:solidFill>
                <a:latin typeface="Arial" panose="020B0604020202020204" pitchFamily="34" charset="0"/>
                <a:ea typeface="宋体" panose="02010600030101010101" pitchFamily="2" charset="-122"/>
              </a:defRPr>
            </a:lvl1pPr>
            <a:lvl2pPr marL="742950" indent="-285750" defTabSz="913130">
              <a:defRPr sz="2400">
                <a:solidFill>
                  <a:schemeClr val="tx1"/>
                </a:solidFill>
                <a:latin typeface="Arial" panose="020B0604020202020204" pitchFamily="34" charset="0"/>
                <a:ea typeface="宋体" panose="02010600030101010101" pitchFamily="2" charset="-122"/>
              </a:defRPr>
            </a:lvl2pPr>
            <a:lvl3pPr marL="1143000" indent="-228600" defTabSz="913130">
              <a:defRPr sz="2400">
                <a:solidFill>
                  <a:schemeClr val="tx1"/>
                </a:solidFill>
                <a:latin typeface="Arial" panose="020B0604020202020204" pitchFamily="34" charset="0"/>
                <a:ea typeface="宋体" panose="02010600030101010101" pitchFamily="2" charset="-122"/>
              </a:defRPr>
            </a:lvl3pPr>
            <a:lvl4pPr marL="1600200" indent="-228600" defTabSz="913130">
              <a:defRPr sz="2400">
                <a:solidFill>
                  <a:schemeClr val="tx1"/>
                </a:solidFill>
                <a:latin typeface="Arial" panose="020B0604020202020204" pitchFamily="34" charset="0"/>
                <a:ea typeface="宋体" panose="02010600030101010101" pitchFamily="2" charset="-122"/>
              </a:defRPr>
            </a:lvl4pPr>
            <a:lvl5pPr marL="2057400" indent="-228600" defTabSz="913130">
              <a:defRPr sz="24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en-US" altLang="zh-CN"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2026年</a:t>
            </a:r>
            <a:r>
              <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安全生产月有关要求</a:t>
            </a:r>
            <a:endPar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02"/>
          <p:cNvSpPr txBox="1"/>
          <p:nvPr/>
        </p:nvSpPr>
        <p:spPr>
          <a:xfrm>
            <a:off x="618915" y="2116034"/>
            <a:ext cx="10952480" cy="4404995"/>
          </a:xfrm>
          <a:prstGeom prst="rect">
            <a:avLst/>
          </a:prstGeom>
          <a:solidFill>
            <a:srgbClr val="C00000"/>
          </a:solidFill>
        </p:spPr>
        <p:txBody>
          <a:bodyPr wrap="square" lIns="91406" tIns="45702" rIns="91406" bIns="45702">
            <a:spAutoFit/>
          </a:bodyPr>
          <a:lstStyle/>
          <a:p>
            <a:pPr marL="0" indent="0" algn="l" eaLnBrk="1" latinLnBrk="0" hangingPunct="1">
              <a:lnSpc>
                <a:spcPct val="150000"/>
              </a:lnSpc>
              <a:buClrTx/>
              <a:buSzTx/>
              <a:buFontTx/>
            </a:pPr>
            <a:r>
              <a:rPr lang="en-US" sz="1865" dirty="0">
                <a:solidFill>
                  <a:schemeClr val="bg1"/>
                </a:solidFill>
                <a:latin typeface="Times New Roman" panose="02020603050405020304" pitchFamily="18" charset="0"/>
                <a:ea typeface="微软雅黑" panose="020B0503020204020204" pitchFamily="34" charset="-122"/>
                <a:sym typeface="+mn-ea"/>
              </a:rPr>
              <a:t>        </a:t>
            </a:r>
            <a:r>
              <a:rPr sz="1865" dirty="0" err="1">
                <a:solidFill>
                  <a:schemeClr val="bg1"/>
                </a:solidFill>
                <a:latin typeface="Times New Roman" panose="02020603050405020304" pitchFamily="18" charset="0"/>
                <a:ea typeface="微软雅黑" panose="020B0503020204020204" pitchFamily="34" charset="-122"/>
                <a:sym typeface="+mn-ea"/>
              </a:rPr>
              <a:t>各地区、各有关部门和单位要持续推进安全宣传“五进”工作,积极参加</a:t>
            </a:r>
            <a:r>
              <a:rPr sz="1865" dirty="0">
                <a:solidFill>
                  <a:schemeClr val="bg1"/>
                </a:solidFill>
                <a:latin typeface="Times New Roman" panose="02020603050405020304" pitchFamily="18" charset="0"/>
                <a:ea typeface="微软雅黑" panose="020B0503020204020204" pitchFamily="34" charset="-122"/>
                <a:sym typeface="+mn-ea"/>
              </a:rPr>
              <a:t>“</a:t>
            </a:r>
            <a:r>
              <a:rPr lang="zh-CN" altLang="en-US" sz="1865" dirty="0">
                <a:solidFill>
                  <a:schemeClr val="bg1"/>
                </a:solidFill>
                <a:latin typeface="Times New Roman" panose="02020603050405020304" pitchFamily="18" charset="0"/>
                <a:ea typeface="微软雅黑" panose="020B0503020204020204" pitchFamily="34" charset="-122"/>
                <a:sym typeface="+mn-ea"/>
              </a:rPr>
              <a:t>查找身边安全隐患</a:t>
            </a:r>
            <a:r>
              <a:rPr sz="1865" dirty="0">
                <a:solidFill>
                  <a:schemeClr val="bg1"/>
                </a:solidFill>
                <a:latin typeface="Times New Roman" panose="02020603050405020304" pitchFamily="18" charset="0"/>
                <a:ea typeface="微软雅黑" panose="020B0503020204020204" pitchFamily="34" charset="-122"/>
                <a:sym typeface="+mn-ea"/>
              </a:rPr>
              <a:t>”系列疏散逃生演练、“避险逃生训练营”短视频新媒体展播、“危急时刻之生命英雄”应急科普趣学、网络知识答题等全国性活动。组织指导企业积极培育安全文化，深入宣传贯彻安全生产治本攻坚三年行动,组织员工学好用好重大事故隐患判定标准，开展疏散逃生演练；农村要重点宣传农机、沼气、农药使用等安全知识，开展农村自建房安全科普教育，增强居民房屋安全意识；社区要开展“进门入户送安全”宣传活动，广泛发动安全网格员、物业工作人员、安全志愿者重点宣传“</a:t>
            </a:r>
            <a:r>
              <a:rPr lang="zh-CN" altLang="en-US" sz="1865" dirty="0">
                <a:solidFill>
                  <a:schemeClr val="bg1"/>
                </a:solidFill>
                <a:latin typeface="Times New Roman" panose="02020603050405020304" pitchFamily="18" charset="0"/>
                <a:ea typeface="微软雅黑" panose="020B0503020204020204" pitchFamily="34" charset="-122"/>
                <a:sym typeface="+mn-ea"/>
              </a:rPr>
              <a:t>查找身边安全隐患</a:t>
            </a:r>
            <a:r>
              <a:rPr sz="1865" dirty="0">
                <a:solidFill>
                  <a:schemeClr val="bg1"/>
                </a:solidFill>
                <a:latin typeface="Times New Roman" panose="02020603050405020304" pitchFamily="18" charset="0"/>
                <a:ea typeface="微软雅黑" panose="020B0503020204020204" pitchFamily="34" charset="-122"/>
                <a:sym typeface="+mn-ea"/>
              </a:rPr>
              <a:t>”相关科普知识；学校要将安全教育融入日常教学，针对宿舍、教室、实验室、食堂等人员密集重点场所开展安全隐患排查、避险逃生培训和演练；家庭要学习电动自行车充电安全、储能设备安全、燃气安全和用电安全等知识，定期开展居家安全检查，熟知避险逃生路线。通过扎实推进安全宣传“五进”工作，不断提升公众风险防范、安全应急意识和自救互救能力，营造浓厚安全氛围。</a:t>
            </a:r>
            <a:endParaRPr sz="1865" dirty="0">
              <a:solidFill>
                <a:schemeClr val="bg1"/>
              </a:solidFill>
              <a:latin typeface="Times New Roman" panose="02020603050405020304" pitchFamily="18" charset="0"/>
              <a:ea typeface="微软雅黑" panose="020B0503020204020204" pitchFamily="34" charset="-122"/>
              <a:sym typeface="+mn-ea"/>
            </a:endParaRPr>
          </a:p>
        </p:txBody>
      </p:sp>
      <p:sp>
        <p:nvSpPr>
          <p:cNvPr id="2" name="文本框 1"/>
          <p:cNvSpPr txBox="1"/>
          <p:nvPr/>
        </p:nvSpPr>
        <p:spPr>
          <a:xfrm>
            <a:off x="618913" y="1534163"/>
            <a:ext cx="11134513" cy="449580"/>
          </a:xfrm>
          <a:prstGeom prst="rect">
            <a:avLst/>
          </a:prstGeom>
          <a:noFill/>
        </p:spPr>
        <p:txBody>
          <a:bodyPr wrap="square" lIns="121889" tIns="60944" rIns="121889" bIns="60944" rtlCol="0">
            <a:spAutoFit/>
          </a:bodyPr>
          <a:lstStyle/>
          <a:p>
            <a:pPr algn="l">
              <a:buClrTx/>
              <a:buSzTx/>
              <a:buFontTx/>
            </a:pP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四、</a:t>
            </a:r>
            <a:r>
              <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持续推进安全宣传“五进”工作</a:t>
            </a:r>
            <a:endParaRPr lang="zh-CN" altLang="en-US" sz="2135"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 name="组合 6"/>
          <p:cNvGrpSpPr/>
          <p:nvPr/>
        </p:nvGrpSpPr>
        <p:grpSpPr>
          <a:xfrm>
            <a:off x="143339" y="68627"/>
            <a:ext cx="6012180" cy="810317"/>
            <a:chOff x="239823" y="11641"/>
            <a:chExt cx="4509135" cy="607738"/>
          </a:xfrm>
        </p:grpSpPr>
        <p:sp>
          <p:nvSpPr>
            <p:cNvPr id="8" name="对角圆角矩形 9"/>
            <p:cNvSpPr/>
            <p:nvPr/>
          </p:nvSpPr>
          <p:spPr bwMode="auto">
            <a:xfrm>
              <a:off x="239823" y="98428"/>
              <a:ext cx="4509135" cy="434340"/>
            </a:xfrm>
            <a:prstGeom prst="round2DiagRect">
              <a:avLst>
                <a:gd name="adj1" fmla="val 50000"/>
                <a:gd name="adj2" fmla="val 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eaLnBrk="1" hangingPunct="1">
                <a:defRPr/>
              </a:pPr>
              <a:endParaRPr lang="zh-CN" altLang="en-US" sz="2135"/>
            </a:p>
          </p:txBody>
        </p:sp>
        <p:pic>
          <p:nvPicPr>
            <p:cNvPr id="9" name="Picture 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870" y="11641"/>
              <a:ext cx="594035" cy="60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18"/>
          <p:cNvSpPr>
            <a:spLocks noChangeArrowheads="1"/>
          </p:cNvSpPr>
          <p:nvPr/>
        </p:nvSpPr>
        <p:spPr bwMode="auto">
          <a:xfrm>
            <a:off x="1027256" y="155622"/>
            <a:ext cx="5270500" cy="63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506" tIns="81254" rIns="162506" bIns="81254">
            <a:spAutoFit/>
          </a:bodyPr>
          <a:lstStyle>
            <a:lvl1pPr defTabSz="913130">
              <a:defRPr sz="2400">
                <a:solidFill>
                  <a:schemeClr val="tx1"/>
                </a:solidFill>
                <a:latin typeface="Arial" panose="020B0604020202020204" pitchFamily="34" charset="0"/>
                <a:ea typeface="宋体" panose="02010600030101010101" pitchFamily="2" charset="-122"/>
              </a:defRPr>
            </a:lvl1pPr>
            <a:lvl2pPr marL="742950" indent="-285750" defTabSz="913130">
              <a:defRPr sz="2400">
                <a:solidFill>
                  <a:schemeClr val="tx1"/>
                </a:solidFill>
                <a:latin typeface="Arial" panose="020B0604020202020204" pitchFamily="34" charset="0"/>
                <a:ea typeface="宋体" panose="02010600030101010101" pitchFamily="2" charset="-122"/>
              </a:defRPr>
            </a:lvl2pPr>
            <a:lvl3pPr marL="1143000" indent="-228600" defTabSz="913130">
              <a:defRPr sz="2400">
                <a:solidFill>
                  <a:schemeClr val="tx1"/>
                </a:solidFill>
                <a:latin typeface="Arial" panose="020B0604020202020204" pitchFamily="34" charset="0"/>
                <a:ea typeface="宋体" panose="02010600030101010101" pitchFamily="2" charset="-122"/>
              </a:defRPr>
            </a:lvl3pPr>
            <a:lvl4pPr marL="1600200" indent="-228600" defTabSz="913130">
              <a:defRPr sz="2400">
                <a:solidFill>
                  <a:schemeClr val="tx1"/>
                </a:solidFill>
                <a:latin typeface="Arial" panose="020B0604020202020204" pitchFamily="34" charset="0"/>
                <a:ea typeface="宋体" panose="02010600030101010101" pitchFamily="2" charset="-122"/>
              </a:defRPr>
            </a:lvl4pPr>
            <a:lvl5pPr marL="2057400" indent="-228600" defTabSz="913130">
              <a:defRPr sz="24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en-US" altLang="zh-CN"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2026年</a:t>
            </a:r>
            <a:r>
              <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rPr>
              <a:t>安全生产月有关要求</a:t>
            </a:r>
            <a:endParaRPr lang="zh-CN" altLang="en-US" sz="3065" b="1" dirty="0">
              <a:solidFill>
                <a:schemeClr val="bg1"/>
              </a:solidFill>
              <a:latin typeface="微软雅黑" panose="020B0503020204020204" pitchFamily="34" charset="-122"/>
              <a:ea typeface="微软雅黑" panose="020B0503020204020204" pitchFamily="34" charset="-122"/>
              <a:sym typeface="方正大黑简体" panose="02010601030101010101"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蓝色背景"/>
          <p:cNvPicPr>
            <a:picLocks noChangeAspect="1"/>
          </p:cNvPicPr>
          <p:nvPr/>
        </p:nvPicPr>
        <p:blipFill>
          <a:blip r:embed="rId1"/>
          <a:stretch>
            <a:fillRect/>
          </a:stretch>
        </p:blipFill>
        <p:spPr>
          <a:xfrm>
            <a:off x="-34926" y="0"/>
            <a:ext cx="12226925" cy="6873875"/>
          </a:xfrm>
          <a:prstGeom prst="rect">
            <a:avLst/>
          </a:prstGeom>
        </p:spPr>
      </p:pic>
      <p:pic>
        <p:nvPicPr>
          <p:cNvPr id="7" name="图片 6" descr="红旗11"/>
          <p:cNvPicPr>
            <a:picLocks noChangeAspect="1"/>
          </p:cNvPicPr>
          <p:nvPr/>
        </p:nvPicPr>
        <p:blipFill>
          <a:blip r:embed="rId2"/>
          <a:stretch>
            <a:fillRect/>
          </a:stretch>
        </p:blipFill>
        <p:spPr>
          <a:xfrm>
            <a:off x="-34290" y="0"/>
            <a:ext cx="4460240" cy="1551305"/>
          </a:xfrm>
          <a:prstGeom prst="rect">
            <a:avLst/>
          </a:prstGeom>
        </p:spPr>
      </p:pic>
      <p:pic>
        <p:nvPicPr>
          <p:cNvPr id="4" name="图片 3" descr="红色建筑剪影3481"/>
          <p:cNvPicPr>
            <a:picLocks noChangeAspect="1"/>
          </p:cNvPicPr>
          <p:nvPr/>
        </p:nvPicPr>
        <p:blipFill>
          <a:blip r:embed="rId3"/>
          <a:srcRect t="33594" b="23167"/>
          <a:stretch>
            <a:fillRect/>
          </a:stretch>
        </p:blipFill>
        <p:spPr>
          <a:xfrm>
            <a:off x="1509395" y="4885690"/>
            <a:ext cx="5480050" cy="1692275"/>
          </a:xfrm>
          <a:prstGeom prst="rect">
            <a:avLst/>
          </a:prstGeom>
        </p:spPr>
      </p:pic>
      <p:pic>
        <p:nvPicPr>
          <p:cNvPr id="5" name="图片 4" descr="底部飘带光泽"/>
          <p:cNvPicPr>
            <a:picLocks noChangeAspect="1"/>
          </p:cNvPicPr>
          <p:nvPr/>
        </p:nvPicPr>
        <p:blipFill>
          <a:blip r:embed="rId4"/>
          <a:stretch>
            <a:fillRect/>
          </a:stretch>
        </p:blipFill>
        <p:spPr>
          <a:xfrm>
            <a:off x="-34925" y="5775325"/>
            <a:ext cx="12227560" cy="1095375"/>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80" y="5271135"/>
            <a:ext cx="2087245" cy="1402715"/>
          </a:xfrm>
          <a:prstGeom prst="rect">
            <a:avLst/>
          </a:prstGeom>
          <a:effectLst>
            <a:outerShdw blurRad="50800" dist="38100" dir="2700000" algn="tl" rotWithShape="0">
              <a:srgbClr val="246E88">
                <a:alpha val="36000"/>
              </a:srgbClr>
            </a:outerShdw>
          </a:effectLst>
        </p:spPr>
      </p:pic>
      <p:grpSp>
        <p:nvGrpSpPr>
          <p:cNvPr id="8" name="组合 7"/>
          <p:cNvGrpSpPr/>
          <p:nvPr/>
        </p:nvGrpSpPr>
        <p:grpSpPr>
          <a:xfrm>
            <a:off x="4194376" y="1597017"/>
            <a:ext cx="1061746" cy="1000396"/>
            <a:chOff x="5934561" y="3363838"/>
            <a:chExt cx="734968" cy="692500"/>
          </a:xfrm>
        </p:grpSpPr>
        <p:sp>
          <p:nvSpPr>
            <p:cNvPr id="9" name="椭圆 8"/>
            <p:cNvSpPr/>
            <p:nvPr/>
          </p:nvSpPr>
          <p:spPr>
            <a:xfrm>
              <a:off x="5978009"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5934561" y="3471563"/>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第</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175131" y="1597020"/>
            <a:ext cx="1061746" cy="936215"/>
            <a:chOff x="6688792" y="3363838"/>
            <a:chExt cx="734968" cy="648072"/>
          </a:xfrm>
        </p:grpSpPr>
        <p:sp>
          <p:nvSpPr>
            <p:cNvPr id="12" name="椭圆 11"/>
            <p:cNvSpPr/>
            <p:nvPr/>
          </p:nvSpPr>
          <p:spPr>
            <a:xfrm>
              <a:off x="6732240"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6688792" y="3492798"/>
              <a:ext cx="734968" cy="4039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二</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155886" y="1597021"/>
            <a:ext cx="1061746" cy="1026160"/>
            <a:chOff x="7471472" y="3363838"/>
            <a:chExt cx="734968" cy="710334"/>
          </a:xfrm>
        </p:grpSpPr>
        <p:sp>
          <p:nvSpPr>
            <p:cNvPr id="15" name="椭圆 14"/>
            <p:cNvSpPr/>
            <p:nvPr/>
          </p:nvSpPr>
          <p:spPr>
            <a:xfrm>
              <a:off x="7515944"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6" name="矩形 15"/>
            <p:cNvSpPr/>
            <p:nvPr/>
          </p:nvSpPr>
          <p:spPr>
            <a:xfrm>
              <a:off x="7471472" y="3489397"/>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3200" b="1" kern="0" dirty="0">
                  <a:gradFill>
                    <a:gsLst>
                      <a:gs pos="47000">
                        <a:prstClr val="white">
                          <a:lumMod val="95000"/>
                        </a:prstClr>
                      </a:gs>
                      <a:gs pos="0">
                        <a:prstClr val="white"/>
                      </a:gs>
                      <a:gs pos="100000">
                        <a:prstClr val="white"/>
                      </a:gs>
                    </a:gsLst>
                    <a:lin ang="5400000" scaled="0"/>
                  </a:gradFill>
                  <a:latin typeface="微软雅黑" panose="020B0503020204020204" pitchFamily="34" charset="-122"/>
                  <a:ea typeface="微软雅黑" panose="020B0503020204020204" pitchFamily="34" charset="-122"/>
                </a:rPr>
                <a:t>章</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136641" y="1597021"/>
            <a:ext cx="1061746" cy="1008192"/>
            <a:chOff x="8197404" y="3363838"/>
            <a:chExt cx="734968" cy="697896"/>
          </a:xfrm>
        </p:grpSpPr>
        <p:sp>
          <p:nvSpPr>
            <p:cNvPr id="18" name="椭圆 17"/>
            <p:cNvSpPr/>
            <p:nvPr/>
          </p:nvSpPr>
          <p:spPr>
            <a:xfrm>
              <a:off x="8244408" y="3363838"/>
              <a:ext cx="648072" cy="648072"/>
            </a:xfrm>
            <a:prstGeom prst="ellipse">
              <a:avLst/>
            </a:prstGeom>
            <a:solidFill>
              <a:srgbClr val="C4000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sp>
          <p:nvSpPr>
            <p:cNvPr id="19" name="矩形 18"/>
            <p:cNvSpPr/>
            <p:nvPr/>
          </p:nvSpPr>
          <p:spPr>
            <a:xfrm>
              <a:off x="8197404" y="3476959"/>
              <a:ext cx="734968"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rPr>
                <a:t>节</a:t>
              </a:r>
              <a:endParaRPr kumimoji="0" lang="zh-CN" altLang="en-US" sz="3200" b="1" i="0" u="none" strike="noStrike" kern="0" cap="none" spc="0" normalizeH="0" baseline="0" noProof="0" dirty="0">
                <a:ln>
                  <a:noFill/>
                </a:ln>
                <a:gradFill>
                  <a:gsLst>
                    <a:gs pos="47000">
                      <a:prstClr val="white">
                        <a:lumMod val="95000"/>
                      </a:prstClr>
                    </a:gs>
                    <a:gs pos="0">
                      <a:prstClr val="white"/>
                    </a:gs>
                    <a:gs pos="100000">
                      <a:prstClr val="white"/>
                    </a:gs>
                  </a:gsLst>
                  <a:lin ang="5400000" scaled="0"/>
                </a:gradFill>
                <a:effectLst/>
                <a:uLnTx/>
                <a:uFillTx/>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914" y="1691947"/>
            <a:ext cx="986233" cy="797562"/>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1898" y="1689279"/>
            <a:ext cx="986233" cy="805272"/>
          </a:xfrm>
          <a:prstGeom prst="rect">
            <a:avLst/>
          </a:prstGeom>
        </p:spPr>
      </p:pic>
      <p:sp>
        <p:nvSpPr>
          <p:cNvPr id="22" name="矩形 21"/>
          <p:cNvSpPr/>
          <p:nvPr/>
        </p:nvSpPr>
        <p:spPr>
          <a:xfrm>
            <a:off x="986136" y="2862344"/>
            <a:ext cx="10397628" cy="1106805"/>
          </a:xfrm>
          <a:prstGeom prst="rect">
            <a:avLst/>
          </a:prstGeom>
        </p:spPr>
        <p:txBody>
          <a:bodyPr wrap="square">
            <a:spAutoFit/>
          </a:bodyPr>
          <a:lstStyle/>
          <a:p>
            <a:pPr algn="ctr" fontAlgn="base">
              <a:spcBef>
                <a:spcPct val="0"/>
              </a:spcBef>
              <a:spcAft>
                <a:spcPct val="0"/>
              </a:spcAft>
              <a:defRPr/>
            </a:pPr>
            <a:r>
              <a:rPr lang="zh-CN" altLang="en-US" sz="6600" b="1" spc="400" dirty="0">
                <a:latin typeface="微软雅黑" panose="020B0503020204020204" pitchFamily="34" charset="-122"/>
                <a:ea typeface="微软雅黑" panose="020B0503020204020204" pitchFamily="34" charset="-122"/>
              </a:rPr>
              <a:t>关于安全基本概述</a:t>
            </a:r>
            <a:endParaRPr lang="zh-CN" altLang="en-US" sz="6600" b="1" spc="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11000">
        <p14:warp dir="in"/>
      </p:transition>
    </mc:Choice>
    <mc:Fallback>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750" fill="hold"/>
                                        <p:tgtEl>
                                          <p:spTgt spid="6"/>
                                        </p:tgtEl>
                                        <p:attrNameLst>
                                          <p:attrName>ppt_w</p:attrName>
                                        </p:attrNameLst>
                                      </p:cBhvr>
                                      <p:tavLst>
                                        <p:tav tm="0">
                                          <p:val>
                                            <p:fltVal val="0"/>
                                          </p:val>
                                        </p:tav>
                                        <p:tav tm="100000">
                                          <p:val>
                                            <p:strVal val="#ppt_w"/>
                                          </p:val>
                                        </p:tav>
                                      </p:tavLst>
                                    </p:anim>
                                    <p:anim calcmode="lin" valueType="num">
                                      <p:cBhvr>
                                        <p:cTn id="45" dur="750" fill="hold"/>
                                        <p:tgtEl>
                                          <p:spTgt spid="6"/>
                                        </p:tgtEl>
                                        <p:attrNameLst>
                                          <p:attrName>ppt_h</p:attrName>
                                        </p:attrNameLst>
                                      </p:cBhvr>
                                      <p:tavLst>
                                        <p:tav tm="0">
                                          <p:val>
                                            <p:fltVal val="0"/>
                                          </p:val>
                                        </p:tav>
                                        <p:tav tm="100000">
                                          <p:val>
                                            <p:strVal val="#ppt_h"/>
                                          </p:val>
                                        </p:tav>
                                      </p:tavLst>
                                    </p:anim>
                                    <p:animEffect transition="in" filter="fade">
                                      <p:cBhvr>
                                        <p:cTn id="46" dur="750"/>
                                        <p:tgtEl>
                                          <p:spTgt spid="6"/>
                                        </p:tgtEl>
                                      </p:cBhvr>
                                    </p:animEffect>
                                  </p:childTnLst>
                                </p:cTn>
                              </p:par>
                            </p:childTnLst>
                          </p:cTn>
                        </p:par>
                        <p:par>
                          <p:cTn id="47" fill="hold">
                            <p:stCondLst>
                              <p:cond delay="4500"/>
                            </p:stCondLst>
                            <p:childTnLst>
                              <p:par>
                                <p:cTn id="48" presetID="26" presetClass="emph" presetSubtype="0" fill="hold" nodeType="after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p="http://schemas.openxmlformats.org/presentationml/2006/main">
  <p:tag name="MH" val="20180118202133"/>
  <p:tag name="MH_LIBRARY" val="CONTENTS"/>
  <p:tag name="MH_TYPE" val="NUMBER"/>
  <p:tag name="ID" val="547142"/>
  <p:tag name="MH_ORDER" val="1"/>
</p:tagLst>
</file>

<file path=ppt/tags/tag10.xml><?xml version="1.0" encoding="utf-8"?>
<p:tagLst xmlns:p="http://schemas.openxmlformats.org/presentationml/2006/main">
  <p:tag name="MH" val="20180118202133"/>
  <p:tag name="MH_LIBRARY" val="CONTENTS"/>
  <p:tag name="MH_TYPE" val="NUMBER"/>
  <p:tag name="ID" val="547142"/>
  <p:tag name="MH_ORDER" val="4"/>
</p:tagLst>
</file>

<file path=ppt/tags/tag11.xml><?xml version="1.0" encoding="utf-8"?>
<p:tagLst xmlns:p="http://schemas.openxmlformats.org/presentationml/2006/main">
  <p:tag name="MH" val="20180118202133"/>
  <p:tag name="MH_LIBRARY" val="CONTENTS"/>
  <p:tag name="MH_TYPE" val="NUMBER"/>
  <p:tag name="ID" val="547142"/>
  <p:tag name="MH_ORDER" val="1"/>
</p:tagLst>
</file>

<file path=ppt/tags/tag12.xml><?xml version="1.0" encoding="utf-8"?>
<p:tagLst xmlns:p="http://schemas.openxmlformats.org/presentationml/2006/main">
  <p:tag name="MH" val="20180118202133"/>
  <p:tag name="MH_LIBRARY" val="CONTENTS"/>
  <p:tag name="MH_TYPE" val="ENTRY"/>
  <p:tag name="ID" val="547142"/>
  <p:tag name="MH_ORDER" val="1"/>
</p:tagLst>
</file>

<file path=ppt/tags/tag13.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14.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15.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16.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17.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18.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19.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2.xml><?xml version="1.0" encoding="utf-8"?>
<p:tagLst xmlns:p="http://schemas.openxmlformats.org/presentationml/2006/main">
  <p:tag name="MH" val="20180118202133"/>
  <p:tag name="MH_LIBRARY" val="CONTENTS"/>
  <p:tag name="MH_TYPE" val="ENTRY"/>
  <p:tag name="ID" val="547142"/>
  <p:tag name="MH_ORDER" val="1"/>
</p:tagLst>
</file>

<file path=ppt/tags/tag20.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21.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22.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23.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24.xml><?xml version="1.0" encoding="utf-8"?>
<p:tagLst xmlns:p="http://schemas.openxmlformats.org/presentationml/2006/main">
  <p:tag name="KSO_WM_DIAGRAM_VIRTUALLY_FRAME" val="{&quot;height&quot;:335.6120472440945,&quot;left&quot;:170.33346456692914,&quot;top&quot;:130.25385826771654,&quot;width&quot;:627.6666141732283}"/>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MH" val="20161208162329"/>
  <p:tag name="MH_LIBRARY" val="GRAPHIC"/>
  <p:tag name="MH_TYPE" val="Other"/>
  <p:tag name="MH_ORDER" val="1"/>
</p:tagLst>
</file>

<file path=ppt/tags/tag29.xml><?xml version="1.0" encoding="utf-8"?>
<p:tagLst xmlns:p="http://schemas.openxmlformats.org/presentationml/2006/main">
  <p:tag name="MH" val="20161208162329"/>
  <p:tag name="MH_LIBRARY" val="GRAPHIC"/>
  <p:tag name="MH_TYPE" val="Other"/>
  <p:tag name="MH_ORDER" val="4"/>
</p:tagLst>
</file>

<file path=ppt/tags/tag3.xml><?xml version="1.0" encoding="utf-8"?>
<p:tagLst xmlns:p="http://schemas.openxmlformats.org/presentationml/2006/main">
  <p:tag name="MH" val="20180118202133"/>
  <p:tag name="MH_LIBRARY" val="CONTENTS"/>
  <p:tag name="MH_TYPE" val="ENTRY"/>
  <p:tag name="ID" val="547142"/>
  <p:tag name="MH_ORDER" val="2"/>
</p:tagLst>
</file>

<file path=ppt/tags/tag30.xml><?xml version="1.0" encoding="utf-8"?>
<p:tagLst xmlns:p="http://schemas.openxmlformats.org/presentationml/2006/main">
  <p:tag name="MH" val="20161208162329"/>
  <p:tag name="MH_LIBRARY" val="GRAPHIC"/>
  <p:tag name="MH_TYPE" val="Other"/>
  <p:tag name="MH_ORDER" val="5"/>
</p:tagLst>
</file>

<file path=ppt/tags/tag31.xml><?xml version="1.0" encoding="utf-8"?>
<p:tagLst xmlns:p="http://schemas.openxmlformats.org/presentationml/2006/main">
  <p:tag name="MH" val="20161208162329"/>
  <p:tag name="MH_LIBRARY" val="GRAPHIC"/>
  <p:tag name="MH_TYPE" val="Other"/>
  <p:tag name="MH_ORDER" val="6"/>
</p:tagLst>
</file>

<file path=ppt/tags/tag32.xml><?xml version="1.0" encoding="utf-8"?>
<p:tagLst xmlns:p="http://schemas.openxmlformats.org/presentationml/2006/main">
  <p:tag name="MH" val="20161208162329"/>
  <p:tag name="MH_LIBRARY" val="GRAPHIC"/>
  <p:tag name="MH_TYPE" val="Other"/>
  <p:tag name="MH_ORDER" val="7"/>
</p:tagLst>
</file>

<file path=ppt/tags/tag33.xml><?xml version="1.0" encoding="utf-8"?>
<p:tagLst xmlns:p="http://schemas.openxmlformats.org/presentationml/2006/main">
  <p:tag name="MH" val="20161208162329"/>
  <p:tag name="MH_LIBRARY" val="GRAPHIC"/>
  <p:tag name="MH_TYPE" val="Title"/>
  <p:tag name="MH_ORDER" val="1"/>
</p:tagLst>
</file>

<file path=ppt/tags/tag34.xml><?xml version="1.0" encoding="utf-8"?>
<p:tagLst xmlns:p="http://schemas.openxmlformats.org/presentationml/2006/main">
  <p:tag name="MH" val="20161208162329"/>
  <p:tag name="MH_LIBRARY" val="GRAPHIC"/>
  <p:tag name="MH_TYPE" val="Other"/>
  <p:tag name="MH_ORDER" val="8"/>
</p:tagLst>
</file>

<file path=ppt/tags/tag35.xml><?xml version="1.0" encoding="utf-8"?>
<p:tagLst xmlns:p="http://schemas.openxmlformats.org/presentationml/2006/main">
  <p:tag name="MH" val="20161208162329"/>
  <p:tag name="MH_LIBRARY" val="GRAPHIC"/>
  <p:tag name="MH_TYPE" val="Other"/>
  <p:tag name="MH_ORDER" val="9"/>
</p:tagLst>
</file>

<file path=ppt/tags/tag36.xml><?xml version="1.0" encoding="utf-8"?>
<p:tagLst xmlns:p="http://schemas.openxmlformats.org/presentationml/2006/main">
  <p:tag name="MH" val="20161208162329"/>
  <p:tag name="MH_LIBRARY" val="GRAPHIC"/>
  <p:tag name="MH_TYPE" val="Other"/>
  <p:tag name="MH_ORDER" val="10"/>
</p:tagLst>
</file>

<file path=ppt/tags/tag37.xml><?xml version="1.0" encoding="utf-8"?>
<p:tagLst xmlns:p="http://schemas.openxmlformats.org/presentationml/2006/main">
  <p:tag name="MH" val="20161208162329"/>
  <p:tag name="MH_LIBRARY" val="GRAPHIC"/>
  <p:tag name="MH_TYPE" val="Other"/>
  <p:tag name="MH_ORDER" val="11"/>
</p:tagLst>
</file>

<file path=ppt/tags/tag38.xml><?xml version="1.0" encoding="utf-8"?>
<p:tagLst xmlns:p="http://schemas.openxmlformats.org/presentationml/2006/main">
  <p:tag name="MH" val="20161208162329"/>
  <p:tag name="MH_LIBRARY" val="GRAPHIC"/>
  <p:tag name="MH_TYPE" val="Other"/>
  <p:tag name="MH_ORDER" val="1"/>
</p:tagLst>
</file>

<file path=ppt/tags/tag39.xml><?xml version="1.0" encoding="utf-8"?>
<p:tagLst xmlns:p="http://schemas.openxmlformats.org/presentationml/2006/main">
  <p:tag name="MH" val="20161208162329"/>
  <p:tag name="MH_LIBRARY" val="GRAPHIC"/>
  <p:tag name="MH_TYPE" val="Other"/>
  <p:tag name="MH_ORDER" val="1"/>
</p:tagLst>
</file>

<file path=ppt/tags/tag4.xml><?xml version="1.0" encoding="utf-8"?>
<p:tagLst xmlns:p="http://schemas.openxmlformats.org/presentationml/2006/main">
  <p:tag name="MH" val="20180118202133"/>
  <p:tag name="MH_LIBRARY" val="CONTENTS"/>
  <p:tag name="MH_TYPE" val="ENTRY"/>
  <p:tag name="ID" val="547142"/>
  <p:tag name="MH_ORDER" val="3"/>
</p:tagLst>
</file>

<file path=ppt/tags/tag40.xml><?xml version="1.0" encoding="utf-8"?>
<p:tagLst xmlns:p="http://schemas.openxmlformats.org/presentationml/2006/main">
  <p:tag name="MH" val="20161208162329"/>
  <p:tag name="MH_LIBRARY" val="GRAPHIC"/>
  <p:tag name="MH_TYPE" val="Other"/>
  <p:tag name="MH_ORDER" val="1"/>
</p:tagLst>
</file>

<file path=ppt/tags/tag41.xml><?xml version="1.0" encoding="utf-8"?>
<p:tagLst xmlns:p="http://schemas.openxmlformats.org/presentationml/2006/main">
  <p:tag name="PA" val="v5.2.8"/>
</p:tagLst>
</file>

<file path=ppt/tags/tag42.xml><?xml version="1.0" encoding="utf-8"?>
<p:tagLst xmlns:p="http://schemas.openxmlformats.org/presentationml/2006/main">
  <p:tag name="PA" val="v5.2.8"/>
</p:tagLst>
</file>

<file path=ppt/tags/tag43.xml><?xml version="1.0" encoding="utf-8"?>
<p:tagLst xmlns:p="http://schemas.openxmlformats.org/presentationml/2006/main">
  <p:tag name="PA" val="v5.2.8"/>
</p:tagLst>
</file>

<file path=ppt/tags/tag44.xml><?xml version="1.0" encoding="utf-8"?>
<p:tagLst xmlns:p="http://schemas.openxmlformats.org/presentationml/2006/main">
  <p:tag name="PA" val="v5.2.8"/>
</p:tagLst>
</file>

<file path=ppt/tags/tag45.xml><?xml version="1.0" encoding="utf-8"?>
<p:tagLst xmlns:p="http://schemas.openxmlformats.org/presentationml/2006/main">
  <p:tag name="PA" val="v5.2.8"/>
</p:tagLst>
</file>

<file path=ppt/tags/tag46.xml><?xml version="1.0" encoding="utf-8"?>
<p:tagLst xmlns:p="http://schemas.openxmlformats.org/presentationml/2006/main">
  <p:tag name="PA" val="v5.2.8"/>
</p:tagLst>
</file>

<file path=ppt/tags/tag47.xml><?xml version="1.0" encoding="utf-8"?>
<p:tagLst xmlns:p="http://schemas.openxmlformats.org/presentationml/2006/main">
  <p:tag name="PA" val="v4.0.0"/>
</p:tagLst>
</file>

<file path=ppt/tags/tag48.xml><?xml version="1.0" encoding="utf-8"?>
<p:tagLst xmlns:p="http://schemas.openxmlformats.org/presentationml/2006/main">
  <p:tag name="PA" val="v4.0.0"/>
</p:tagLst>
</file>

<file path=ppt/tags/tag49.xml><?xml version="1.0" encoding="utf-8"?>
<p:tagLst xmlns:p="http://schemas.openxmlformats.org/presentationml/2006/main">
  <p:tag name="PA" val="v4.0.0"/>
</p:tagLst>
</file>

<file path=ppt/tags/tag5.xml><?xml version="1.0" encoding="utf-8"?>
<p:tagLst xmlns:p="http://schemas.openxmlformats.org/presentationml/2006/main">
  <p:tag name="MH" val="20180118202133"/>
  <p:tag name="MH_LIBRARY" val="CONTENTS"/>
  <p:tag name="MH_TYPE" val="ENTRY"/>
  <p:tag name="ID" val="547142"/>
  <p:tag name="MH_ORDER" val="4"/>
</p:tagLst>
</file>

<file path=ppt/tags/tag50.xml><?xml version="1.0" encoding="utf-8"?>
<p:tagLst xmlns:p="http://schemas.openxmlformats.org/presentationml/2006/main">
  <p:tag name="PA" val="v4.0.0"/>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PA" val="v4.0.0"/>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PA" val="v5.2.8"/>
</p:tagLst>
</file>

<file path=ppt/tags/tag58.xml><?xml version="1.0" encoding="utf-8"?>
<p:tagLst xmlns:p="http://schemas.openxmlformats.org/presentationml/2006/main">
  <p:tag name="MH" val="20161208160551"/>
  <p:tag name="MH_LIBRARY" val="GRAPHIC"/>
  <p:tag name="MH_TYPE" val="Title"/>
  <p:tag name="MH_ORDER" val="1"/>
</p:tagLst>
</file>

<file path=ppt/tags/tag59.xml><?xml version="1.0" encoding="utf-8"?>
<p:tagLst xmlns:p="http://schemas.openxmlformats.org/presentationml/2006/main">
  <p:tag name="MH" val="20161208160551"/>
  <p:tag name="MH_LIBRARY" val="GRAPHIC"/>
  <p:tag name="MH_TYPE" val="Other"/>
  <p:tag name="MH_ORDER" val="1"/>
</p:tagLst>
</file>

<file path=ppt/tags/tag6.xml><?xml version="1.0" encoding="utf-8"?>
<p:tagLst xmlns:p="http://schemas.openxmlformats.org/presentationml/2006/main">
  <p:tag name="MH" val="20180118202133"/>
  <p:tag name="MH_LIBRARY" val="CONTENTS"/>
  <p:tag name="MH_TYPE" val="NUMBER"/>
  <p:tag name="ID" val="547142"/>
  <p:tag name="MH_ORDER" val="2"/>
</p:tagLst>
</file>

<file path=ppt/tags/tag60.xml><?xml version="1.0" encoding="utf-8"?>
<p:tagLst xmlns:p="http://schemas.openxmlformats.org/presentationml/2006/main">
  <p:tag name="MH" val="20161208160551"/>
  <p:tag name="MH_LIBRARY" val="GRAPHIC"/>
  <p:tag name="MH_TYPE" val="Other"/>
  <p:tag name="MH_ORDER" val="1"/>
</p:tagLst>
</file>

<file path=ppt/tags/tag61.xml><?xml version="1.0" encoding="utf-8"?>
<p:tagLst xmlns:p="http://schemas.openxmlformats.org/presentationml/2006/main">
  <p:tag name="MH" val="20161208160551"/>
  <p:tag name="MH_LIBRARY" val="GRAPHIC"/>
  <p:tag name="MH_TYPE" val="Other"/>
  <p:tag name="MH_ORDER" val="1"/>
</p:tagLst>
</file>

<file path=ppt/tags/tag62.xml><?xml version="1.0" encoding="utf-8"?>
<p:tagLst xmlns:p="http://schemas.openxmlformats.org/presentationml/2006/main">
  <p:tag name="MH" val="20161208160551"/>
  <p:tag name="MH_LIBRARY" val="GRAPHIC"/>
  <p:tag name="MH_TYPE" val="Other"/>
  <p:tag name="MH_ORDER" val="1"/>
</p:tagLst>
</file>

<file path=ppt/tags/tag63.xml><?xml version="1.0" encoding="utf-8"?>
<p:tagLst xmlns:p="http://schemas.openxmlformats.org/presentationml/2006/main">
  <p:tag name="MH" val="20161208160551"/>
  <p:tag name="MH_LIBRARY" val="GRAPHIC"/>
  <p:tag name="MH_TYPE" val="Other"/>
  <p:tag name="MH_ORDER" val="1"/>
</p:tagLst>
</file>

<file path=ppt/tags/tag64.xml><?xml version="1.0" encoding="utf-8"?>
<p:tagLst xmlns:p="http://schemas.openxmlformats.org/presentationml/2006/main">
  <p:tag name="ISPRING_PRESENTATION_TITLE" val="2-1228-27   党政风工作总结"/>
  <p:tag name="KSO_WPP_MARK_KEY" val="3d4dffde-62cc-440c-ab86-d2d2f1c33171"/>
  <p:tag name="COMMONDATA" val="eyJoZGlkIjoiZDYyZWEzMGEyOTgzNjMyODIwYmE0OTZmMjRkNDUyMDEifQ=="/>
</p:tagLst>
</file>

<file path=ppt/tags/tag7.xml><?xml version="1.0" encoding="utf-8"?>
<p:tagLst xmlns:p="http://schemas.openxmlformats.org/presentationml/2006/main">
  <p:tag name="MH" val="20180118202133"/>
  <p:tag name="MH_LIBRARY" val="CONTENTS"/>
  <p:tag name="MH_TYPE" val="NUMBER"/>
  <p:tag name="ID" val="547142"/>
  <p:tag name="MH_ORDER" val="3"/>
</p:tagLst>
</file>

<file path=ppt/tags/tag8.xml><?xml version="1.0" encoding="utf-8"?>
<p:tagLst xmlns:p="http://schemas.openxmlformats.org/presentationml/2006/main">
  <p:tag name="MH" val="20180118202133"/>
  <p:tag name="MH_LIBRARY" val="CONTENTS"/>
  <p:tag name="MH_TYPE" val="NUMBER"/>
  <p:tag name="ID" val="547142"/>
  <p:tag name="MH_ORDER" val="4"/>
</p:tagLst>
</file>

<file path=ppt/tags/tag9.xml><?xml version="1.0" encoding="utf-8"?>
<p:tagLst xmlns:p="http://schemas.openxmlformats.org/presentationml/2006/main">
  <p:tag name="MH" val="20180118202133"/>
  <p:tag name="MH_LIBRARY" val="CONTENTS"/>
  <p:tag name="MH_TYPE" val="ENTRY"/>
  <p:tag name="ID" val="547142"/>
  <p:tag name="MH_ORDER" val="4"/>
</p:tagLst>
</file>

<file path=ppt/theme/theme1.xml><?xml version="1.0" encoding="utf-8"?>
<a:theme xmlns:a="http://schemas.openxmlformats.org/drawingml/2006/main" name="安管">
  <a:themeElements>
    <a:clrScheme name="自定义 2069">
      <a:dk1>
        <a:sysClr val="windowText" lastClr="000000"/>
      </a:dk1>
      <a:lt1>
        <a:sysClr val="window" lastClr="FFFFFF"/>
      </a:lt1>
      <a:dk2>
        <a:srgbClr val="44546A"/>
      </a:dk2>
      <a:lt2>
        <a:srgbClr val="E7E6E6"/>
      </a:lt2>
      <a:accent1>
        <a:srgbClr val="E1171E"/>
      </a:accent1>
      <a:accent2>
        <a:srgbClr val="E1171E"/>
      </a:accent2>
      <a:accent3>
        <a:srgbClr val="E1171E"/>
      </a:accent3>
      <a:accent4>
        <a:srgbClr val="E1171E"/>
      </a:accent4>
      <a:accent5>
        <a:srgbClr val="E1171E"/>
      </a:accent5>
      <a:accent6>
        <a:srgbClr val="E1171E"/>
      </a:accent6>
      <a:hlink>
        <a:srgbClr val="E1171E"/>
      </a:hlink>
      <a:folHlink>
        <a:srgbClr val="E1171E"/>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6314</Words>
  <Application>WPS 演示</Application>
  <PresentationFormat>宽屏</PresentationFormat>
  <Paragraphs>604</Paragraphs>
  <Slides>42</Slides>
  <Notes>41</Notes>
  <HiddenSlides>0</HiddenSlides>
  <MMClips>2</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42</vt:i4>
      </vt:variant>
    </vt:vector>
  </HeadingPairs>
  <TitlesOfParts>
    <vt:vector size="68" baseType="lpstr">
      <vt:lpstr>Arial</vt:lpstr>
      <vt:lpstr>宋体</vt:lpstr>
      <vt:lpstr>Wingdings</vt:lpstr>
      <vt:lpstr>汉仪力量黑简</vt:lpstr>
      <vt:lpstr>黑体</vt:lpstr>
      <vt:lpstr>阿里巴巴普惠体 R</vt:lpstr>
      <vt:lpstr>字魂35号-经典雅黑</vt:lpstr>
      <vt:lpstr>Times New Roman</vt:lpstr>
      <vt:lpstr>微软雅黑</vt:lpstr>
      <vt:lpstr>思源黑体 CN Light</vt:lpstr>
      <vt:lpstr>思源黑体 CN Normal</vt:lpstr>
      <vt:lpstr>汉仪铸字卡酷体W</vt:lpstr>
      <vt:lpstr>方正大黑简体</vt:lpstr>
      <vt:lpstr>方正粗黑宋简体</vt:lpstr>
      <vt:lpstr>Arial Unicode MS</vt:lpstr>
      <vt:lpstr>等线 Light</vt:lpstr>
      <vt:lpstr>等线</vt:lpstr>
      <vt:lpstr>Source Han Serif SC</vt:lpstr>
      <vt:lpstr>华文细黑</vt:lpstr>
      <vt:lpstr>Microsoft Sans Serif</vt:lpstr>
      <vt:lpstr>Calibri</vt:lpstr>
      <vt:lpstr>字魂59号-创粗黑</vt:lpstr>
      <vt:lpstr>字魂24号-镇魂手书</vt:lpstr>
      <vt:lpstr>zihun59hao-chuangcuhei</vt:lpstr>
      <vt:lpstr>Arial</vt:lpstr>
      <vt:lpstr>安管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73888</cp:lastModifiedBy>
  <cp:revision>112</cp:revision>
  <dcterms:created xsi:type="dcterms:W3CDTF">2018-12-15T06:23:00Z</dcterms:created>
  <dcterms:modified xsi:type="dcterms:W3CDTF">2026-05-22T23:39:07Z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451215250_btnclosed</vt:lpwstr>
  </property>
  <property fmtid="{D5CDD505-2E9C-101B-9397-08002B2CF9AE}" pid="3" name="ICV">
    <vt:lpwstr>60564D8A4846481C88614B5750483755_13</vt:lpwstr>
  </property>
  <property fmtid="{D5CDD505-2E9C-101B-9397-08002B2CF9AE}" pid="4" name="KSOProductBuildVer">
    <vt:lpwstr>2052-12.8.2.21177</vt:lpwstr>
  </property>
</Properties>
</file>